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0421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b7a4d3800093b14d4#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6.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6.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2_1#da7da4037?vcp=1&amp;vop=1&amp;pid=7f14c7037&amp;color=36,64,97&amp;vtp=1&amp;bt=1&amp;bbb=1"/>
              <p:cNvSpPr/>
              <p:nvPr/>
            </p:nvSpPr>
            <p:spPr>
              <a:xfrm>
                <a:off x="539496" y="1036497"/>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求该林区这种树木的根部横截面积与材积量的样本相关系数（精确到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7_BD.12_1#da7da4037?vcp=1&amp;vop=1&amp;pid=7f14c7037&amp;color=36,64,97&amp;vtp=1&amp;bt=1&amp;bbb=1"/>
              <p:cNvSpPr>
                <a:spLocks noRot="1" noChangeAspect="1" noMove="1" noResize="1" noEditPoints="1" noAdjustHandles="1" noChangeArrowheads="1" noChangeShapeType="1" noTextEdit="1"/>
              </p:cNvSpPr>
              <p:nvPr/>
            </p:nvSpPr>
            <p:spPr>
              <a:xfrm>
                <a:off x="539496" y="1036497"/>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13_1#da7da4037?vcp=1&amp;vop=1&amp;pid=7f14c7037&amp;color=36,64,97&amp;vtp=1&amp;bbb=1"/>
              <p:cNvSpPr/>
              <p:nvPr/>
            </p:nvSpPr>
            <p:spPr>
              <a:xfrm>
                <a:off x="539496" y="1410131"/>
                <a:ext cx="11109960" cy="4570540"/>
              </a:xfrm>
              <a:prstGeom prst="rect">
                <a:avLst/>
              </a:prstGeom>
              <a:noFill/>
              <a:ln/>
            </p:spPr>
            <p:txBody>
              <a:bodyPr wrap="none" lIns="0" tIns="0" rIns="0" bIns="0" rtlCol="0" anchor="t"/>
              <a:lstStyle/>
              <a:p>
                <a:pPr algn="l" latinLnBrk="1">
                  <a:lnSpc>
                    <a:spcPts val="9000"/>
                  </a:lnSpc>
                </a:pPr>
                <a:r>
                  <a:rPr lang="en-US" altLang="zh-CN" sz="1800" b="0" i="0" dirty="0">
                    <a:solidFill>
                      <a:srgbClr val="6565FF"/>
                    </a:solidFill>
                    <a:latin typeface="Times New Roman" pitchFamily="34" charset="0"/>
                    <a:ea typeface="微软雅黑" pitchFamily="34" charset="-122"/>
                    <a:cs typeface="Times New Roman" pitchFamily="34" charset="-120"/>
                  </a:rPr>
                  <a:t>【解】因为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𝑟</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r>
                              <a:rPr lang="en-US" altLang="zh-CN" sz="1800" b="0" i="0">
                                <a:solidFill>
                                  <a:srgbClr val="6565FF"/>
                                </a:solidFill>
                                <a:latin typeface="Cambria Math" pitchFamily="34" charset="0"/>
                                <a:ea typeface="Cambria Math" pitchFamily="34" charset="-122"/>
                                <a:cs typeface="Cambria Math" pitchFamily="34" charset="-120"/>
                              </a:rPr>
                              <m:t>(</m:t>
                            </m:r>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90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𝑥</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limLow>
                                  <m:limLow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Sup>
                                  <m:sSubSupPr>
                                    <m:ctrlPr>
                                      <a:rPr lang="en-US" altLang="zh-CN" sz="1800" b="0" i="1">
                                        <a:solidFill>
                                          <a:srgbClr val="6565FF"/>
                                        </a:solidFill>
                                        <a:latin typeface="Cambria Math" panose="02040503050406030204" pitchFamily="18" charset="0"/>
                                      </a:rPr>
                                    </m:ctrlPr>
                                  </m:sSubSup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up>
                                    <m:r>
                                      <a:rPr lang="en-US" altLang="zh-CN" sz="1800" b="0" i="0">
                                        <a:solidFill>
                                          <a:srgbClr val="6565FF"/>
                                        </a:solidFill>
                                        <a:latin typeface="Cambria Math" pitchFamily="34" charset="0"/>
                                        <a:ea typeface="Cambria Math" pitchFamily="34" charset="-122"/>
                                        <a:cs typeface="Cambria Math" pitchFamily="34" charset="-120"/>
                                      </a:rPr>
                                      <m:t>2</m:t>
                                    </m:r>
                                  </m:sup>
                                </m:sSubSup>
                                <m:r>
                                  <a:rPr lang="en-US" altLang="zh-CN" sz="1800" b="0" i="0">
                                    <a:solidFill>
                                      <a:srgbClr val="6565FF"/>
                                    </a:solidFill>
                                    <a:latin typeface="Cambria Math" pitchFamily="34" charset="0"/>
                                    <a:ea typeface="Cambria Math" pitchFamily="34" charset="-122"/>
                                    <a:cs typeface="Cambria Math" pitchFamily="34" charset="-120"/>
                                  </a:rPr>
                                  <m:t>−10</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𝑦</m:t>
                                    </m:r>
                                  </m:e>
                                </m:ba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0.247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4−10×0.06×0.39</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0.038−10×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0.06</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1.615</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0.39</m:t>
                                </m:r>
                              </m:e>
                              <m:sup>
                                <m:r>
                                  <a:rPr lang="en-US" altLang="zh-CN" sz="1800" b="0" i="0">
                                    <a:solidFill>
                                      <a:srgbClr val="6565FF"/>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0.002</m:t>
                            </m:r>
                          </m:e>
                        </m:rad>
                        <m:r>
                          <a:rPr lang="en-US" altLang="zh-CN" sz="1800" b="0" i="0">
                            <a:solidFill>
                              <a:srgbClr val="6565FF"/>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0.094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m:t>
                            </m:r>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0.013</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4</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1.896×</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m:t>
                                </m:r>
                              </m:e>
                              <m:sup>
                                <m:r>
                                  <a:rPr lang="en-US" altLang="zh-CN" sz="1800" b="0" i="0">
                                    <a:solidFill>
                                      <a:srgbClr val="6565FF"/>
                                    </a:solidFill>
                                    <a:latin typeface="Cambria Math" pitchFamily="34" charset="0"/>
                                    <a:ea typeface="Cambria Math" pitchFamily="34" charset="-122"/>
                                    <a:cs typeface="Cambria Math" pitchFamily="34" charset="-120"/>
                                  </a:rPr>
                                  <m:t>−4</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46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134</m:t>
                        </m:r>
                      </m:num>
                      <m:den>
                        <m:r>
                          <a:rPr lang="en-US" altLang="zh-CN" sz="1800" b="0" i="0">
                            <a:solidFill>
                              <a:srgbClr val="6565FF"/>
                            </a:solidFill>
                            <a:latin typeface="Cambria Math" pitchFamily="34" charset="0"/>
                            <a:ea typeface="Cambria Math" pitchFamily="34" charset="-122"/>
                            <a:cs typeface="Cambria Math" pitchFamily="34" charset="-120"/>
                          </a:rPr>
                          <m:t>137.7</m:t>
                        </m:r>
                      </m:den>
                    </m:f>
                    <m:r>
                      <a:rPr lang="en-US" altLang="zh-CN" sz="1800" b="0" i="0">
                        <a:solidFill>
                          <a:srgbClr val="6565FF"/>
                        </a:solidFill>
                        <a:latin typeface="Cambria Math" pitchFamily="34" charset="0"/>
                        <a:ea typeface="Cambria Math" pitchFamily="34" charset="-122"/>
                        <a:cs typeface="Cambria Math" pitchFamily="34" charset="-120"/>
                      </a:rPr>
                      <m:t>≈0.97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以该林区这种树木的根部横截面积与材积量的样本相关系数是</a:t>
                </a:r>
                <a:r>
                  <a:rPr lang="en-US" altLang="zh-CN" sz="1800" b="0" i="0" dirty="0">
                    <a:solidFill>
                      <a:srgbClr val="6565FF"/>
                    </a:solidFill>
                    <a:latin typeface="Times New Roman" pitchFamily="34" charset="0"/>
                    <a:ea typeface="微软雅黑" pitchFamily="34" charset="-122"/>
                    <a:cs typeface="Times New Roman" pitchFamily="34" charset="-120"/>
                  </a:rPr>
                  <a:t>0.97.</a:t>
                </a:r>
                <a:endParaRPr lang="en-US" altLang="zh-CN" sz="1800" dirty="0"/>
              </a:p>
            </p:txBody>
          </p:sp>
        </mc:Choice>
        <mc:Fallback>
          <p:sp>
            <p:nvSpPr>
              <p:cNvPr id="3" name="QO_7_AN.13_1#da7da4037?vcp=1&amp;vop=1&amp;pid=7f14c7037&amp;color=36,64,97&amp;vtp=1&amp;bbb=1"/>
              <p:cNvSpPr>
                <a:spLocks noRot="1" noChangeAspect="1" noMove="1" noResize="1" noEditPoints="1" noAdjustHandles="1" noChangeArrowheads="1" noChangeShapeType="1" noTextEdit="1"/>
              </p:cNvSpPr>
              <p:nvPr/>
            </p:nvSpPr>
            <p:spPr>
              <a:xfrm>
                <a:off x="539496" y="1410131"/>
                <a:ext cx="11109960" cy="4570540"/>
              </a:xfrm>
              <a:prstGeom prst="rect">
                <a:avLst/>
              </a:prstGeom>
              <a:blipFill>
                <a:blip r:embed="rId4"/>
                <a:stretch>
                  <a:fillRect l="-1317" b="-30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anim calcmode="lin" valueType="num">
                                      <p:cBhvr>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5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4_1#aeddf15fa?vcp=1&amp;vop=1&amp;pid=7f14c7037&amp;color=36,64,97&amp;vtp=1&amp;bt=1&amp;bbb=1&amp;hb=1"/>
              <p:cNvSpPr/>
              <p:nvPr/>
            </p:nvSpPr>
            <p:spPr>
              <a:xfrm>
                <a:off x="539496" y="960805"/>
                <a:ext cx="11109960" cy="23226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244061"/>
                    </a:solidFill>
                    <a:latin typeface="Times New Roman" pitchFamily="34" charset="0"/>
                    <a:ea typeface="微软雅黑" pitchFamily="34" charset="-122"/>
                    <a:cs typeface="Times New Roman" pitchFamily="34" charset="-120"/>
                  </a:rPr>
                  <a:t>现测量了该林区所有这种树木的根部横截面积，并得到所有这种树木的根部横截面积总和为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186</m:t>
                    </m:r>
                    <m:r>
                      <m:rPr>
                        <m:nor/>
                      </m:rPr>
                      <a:rPr lang="en-US" altLang="zh-CN" sz="1800" b="0" i="0">
                        <a:solidFill>
                          <a:srgbClr val="244061"/>
                        </a:solidFill>
                        <a:latin typeface="Cambria Math" pitchFamily="34" charset="0"/>
                        <a:ea typeface="Cambria Math" pitchFamily="34" charset="-122"/>
                        <a:cs typeface="Cambria Math" pitchFamily="34" charset="-120"/>
                      </a:rPr>
                      <m:t> </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已知</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树木的材积量与其根部横截面积近似成正比</a:t>
                </a:r>
                <a:r>
                  <a:rPr lang="en-US" altLang="zh-CN" sz="1800" b="0" i="0" dirty="0">
                    <a:solidFill>
                      <a:srgbClr val="244061"/>
                    </a:solidFill>
                    <a:latin typeface="Times New Roman" pitchFamily="34" charset="0"/>
                    <a:ea typeface="微软雅黑" pitchFamily="34" charset="-122"/>
                    <a:cs typeface="Times New Roman" pitchFamily="34" charset="-120"/>
                  </a:rPr>
                  <a:t>.利用以上数据给出该林区这种树木的总材积量的估计值.</a:t>
                </a:r>
                <a:endParaRPr lang="en-US" altLang="zh-CN" sz="1800" dirty="0"/>
              </a:p>
              <a:p>
                <a:pPr latinLnBrk="1">
                  <a:lnSpc>
                    <a:spcPts val="89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：相关系数</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r>
                          <a:rPr lang="en-US" altLang="zh-CN" sz="1800" b="0" i="0">
                            <a:solidFill>
                              <a:srgbClr val="244061"/>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limLow>
                              <m:limLow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𝑥</m:t>
                                </m:r>
                              </m:e>
                            </m:ba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limLow>
                              <m:limLow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𝑛</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𝑦</m:t>
                                </m:r>
                              </m:e>
                            </m:ba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e>
                        </m:rad>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1.896</a:t>
                </a:r>
                <a:r>
                  <a:rPr lang="en-US" altLang="zh-CN" b="0" i="0" dirty="0">
                    <a:solidFill>
                      <a:srgbClr val="244061"/>
                    </a:solidFill>
                    <a:latin typeface="Times New Roman" pitchFamily="34" charset="0"/>
                    <a:ea typeface="微软雅黑" pitchFamily="34" charset="-122"/>
                    <a:cs typeface="Times New Roman" pitchFamily="34" charset="-120"/>
                  </a:rPr>
                  <a:t>≈1.377.</a:t>
                </a:r>
                <a:endParaRPr lang="en-US" altLang="zh-CN" dirty="0"/>
              </a:p>
            </p:txBody>
          </p:sp>
        </mc:Choice>
        <mc:Fallback>
          <p:sp>
            <p:nvSpPr>
              <p:cNvPr id="2" name="QO_7_BD.14_1#aeddf15fa?vcp=1&amp;vop=1&amp;pid=7f14c7037&amp;color=36,64,97&amp;vtp=1&amp;bt=1&amp;bbb=1&amp;hb=1"/>
              <p:cNvSpPr>
                <a:spLocks noRot="1" noChangeAspect="1" noMove="1" noResize="1" noEditPoints="1" noAdjustHandles="1" noChangeArrowheads="1" noChangeShapeType="1" noTextEdit="1"/>
              </p:cNvSpPr>
              <p:nvPr/>
            </p:nvSpPr>
            <p:spPr>
              <a:xfrm>
                <a:off x="539496" y="960805"/>
                <a:ext cx="11109960" cy="2322640"/>
              </a:xfrm>
              <a:prstGeom prst="rect">
                <a:avLst/>
              </a:prstGeom>
              <a:blipFill>
                <a:blip r:embed="rId3"/>
                <a:stretch>
                  <a:fillRect l="-1317" b="-577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15_1#aeddf15fa?vcp=1&amp;vop=1&amp;pid=7f14c7037&amp;color=36,64,97&amp;vtp=1&amp;bbb=1&amp;hb=1"/>
              <p:cNvSpPr/>
              <p:nvPr/>
            </p:nvSpPr>
            <p:spPr>
              <a:xfrm>
                <a:off x="539496" y="3281349"/>
                <a:ext cx="11109960" cy="2614359"/>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【解】因为树木的材积量与其根部横截面积近似成正比，所以设</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𝑘𝑥</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800" b="0" i="0" dirty="0">
                    <a:solidFill>
                      <a:srgbClr val="6565FF"/>
                    </a:solidFill>
                    <a:latin typeface="Times New Roman" pitchFamily="34" charset="0"/>
                    <a:ea typeface="微软雅黑" pitchFamily="34" charset="-122"/>
                    <a:cs typeface="Times New Roman" pitchFamily="34" charset="-120"/>
                  </a:rPr>
                  <a:t>为常数</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由</a:t>
                </a:r>
                <a:r>
                  <a:rPr lang="en-US" altLang="zh-CN" sz="1800" b="0" i="0" dirty="0">
                    <a:solidFill>
                      <a:srgbClr val="6565FF"/>
                    </a:solidFill>
                    <a:latin typeface="Times New Roman" pitchFamily="34" charset="0"/>
                    <a:ea typeface="微软雅黑" pitchFamily="34" charset="-122"/>
                    <a:cs typeface="Times New Roman" pitchFamily="34" charset="-120"/>
                  </a:rPr>
                  <a:t>（1）知该林区这种树木平均一棵的根部横截面积与平均一棵的材积量的估计值分别为0.06和</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0.39=0.06</m:t>
                    </m:r>
                    <m:r>
                      <a:rPr lang="en-US" altLang="zh-CN" sz="1800" b="0" i="0">
                        <a:solidFill>
                          <a:srgbClr val="6565FF"/>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即</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𝑘</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600"/>
                  </a:lnSpc>
                </a:pPr>
                <a:r>
                  <a:rPr lang="en-US" altLang="zh-CN" b="0" i="0">
                    <a:solidFill>
                      <a:srgbClr val="6565FF"/>
                    </a:solidFill>
                    <a:latin typeface="Times New Roman" pitchFamily="34" charset="0"/>
                    <a:ea typeface="微软雅黑" pitchFamily="34" charset="-122"/>
                    <a:cs typeface="Times New Roman" pitchFamily="34" charset="-120"/>
                  </a:rPr>
                  <a:t>又</a:t>
                </a:r>
                <a:r>
                  <a:rPr lang="en-US" altLang="zh-CN" sz="1800" b="0" i="0">
                    <a:solidFill>
                      <a:srgbClr val="6565FF"/>
                    </a:solidFill>
                    <a:latin typeface="Times New Roman" pitchFamily="34" charset="0"/>
                    <a:ea typeface="微软雅黑" pitchFamily="34" charset="-122"/>
                    <a:cs typeface="Times New Roman" pitchFamily="34" charset="-120"/>
                  </a:rPr>
                  <a:t>因为</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=186</m:t>
                    </m:r>
                  </m:oMath>
                </a14:m>
                <a:r>
                  <a:rPr lang="en-US" altLang="zh-CN" sz="1800" b="0" i="0" dirty="0">
                    <a:solidFill>
                      <a:srgbClr val="6565FF"/>
                    </a:solidFill>
                    <a:latin typeface="Times New Roman" pitchFamily="34" charset="0"/>
                    <a:ea typeface="微软雅黑" pitchFamily="34" charset="-122"/>
                    <a:cs typeface="Times New Roman" pitchFamily="34" charset="-120"/>
                  </a:rPr>
                  <a:t>，所以</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𝑛</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13</m:t>
                        </m:r>
                      </m:num>
                      <m:den>
                        <m:r>
                          <a:rPr lang="en-US" altLang="zh-CN" sz="1800" b="0" i="0">
                            <a:solidFill>
                              <a:srgbClr val="6565FF"/>
                            </a:solidFill>
                            <a:latin typeface="Cambria Math" pitchFamily="34" charset="0"/>
                            <a:ea typeface="Cambria Math" pitchFamily="34" charset="-122"/>
                            <a:cs typeface="Cambria Math" pitchFamily="34" charset="-120"/>
                          </a:rPr>
                          <m:t>2</m:t>
                        </m:r>
                      </m:den>
                    </m:f>
                    <m:r>
                      <a:rPr lang="en-US" altLang="zh-CN" sz="1800" b="0" i="0">
                        <a:solidFill>
                          <a:srgbClr val="6565FF"/>
                        </a:solidFill>
                        <a:latin typeface="Cambria Math" pitchFamily="34" charset="0"/>
                        <a:ea typeface="Cambria Math" pitchFamily="34" charset="-122"/>
                        <a:cs typeface="Cambria Math" pitchFamily="34" charset="-120"/>
                      </a:rPr>
                      <m:t>×186=1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209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，故该林区这种树木的总材积量的估计值为</a:t>
                </a:r>
              </a:p>
              <a:p>
                <a:pPr latinLnBrk="1">
                  <a:lnSpc>
                    <a:spcPts val="3100"/>
                  </a:lnSpc>
                </a:pP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1</m:t>
                    </m:r>
                    <m:r>
                      <m:rPr>
                        <m:nor/>
                      </m:rPr>
                      <a:rPr lang="en-US" altLang="zh-CN" b="0" i="0">
                        <a:solidFill>
                          <a:srgbClr val="6565FF"/>
                        </a:solidFill>
                        <a:latin typeface="Cambria Math" pitchFamily="34" charset="0"/>
                        <a:ea typeface="Cambria Math" pitchFamily="34" charset="-122"/>
                        <a:cs typeface="Cambria Math" pitchFamily="34" charset="-120"/>
                      </a:rPr>
                      <m:t> </m:t>
                    </m:r>
                    <m:r>
                      <a:rPr lang="en-US" altLang="zh-CN" b="0" i="0">
                        <a:solidFill>
                          <a:srgbClr val="6565FF"/>
                        </a:solidFill>
                        <a:latin typeface="Cambria Math" pitchFamily="34" charset="0"/>
                        <a:ea typeface="Cambria Math" pitchFamily="34" charset="-122"/>
                        <a:cs typeface="Cambria Math" pitchFamily="34" charset="-120"/>
                      </a:rPr>
                      <m:t>209</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7_AN.15_1#aeddf15fa?vcp=1&amp;vop=1&amp;pid=7f14c7037&amp;color=36,64,97&amp;vtp=1&amp;bbb=1&amp;hb=1"/>
              <p:cNvSpPr>
                <a:spLocks noRot="1" noChangeAspect="1" noMove="1" noResize="1" noEditPoints="1" noAdjustHandles="1" noChangeArrowheads="1" noChangeShapeType="1" noTextEdit="1"/>
              </p:cNvSpPr>
              <p:nvPr/>
            </p:nvSpPr>
            <p:spPr>
              <a:xfrm>
                <a:off x="539496" y="3281349"/>
                <a:ext cx="11109960" cy="2614359"/>
              </a:xfrm>
              <a:prstGeom prst="rect">
                <a:avLst/>
              </a:prstGeom>
              <a:blipFill>
                <a:blip r:embed="rId4"/>
                <a:stretch>
                  <a:fillRect l="-1317" b="-53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anim calcmode="lin" valueType="num">
                                      <p:cBhvr>
                                        <p:cTn id="3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anim calcmode="lin" valueType="num">
                                      <p:cBhvr>
                                        <p:cTn id="38"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C_5_BD#3c43604d2?vcp=1&amp;pid=b59dd5b46&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考点2</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独立性检验</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p>
        </p:txBody>
      </p:sp>
      <p:sp>
        <p:nvSpPr>
          <p:cNvPr id="3" name="QO_6_BD.16_1#de5860fca?vcp=1&amp;vop=1&amp;pid=3c43604d2&amp;color=36,64,97&amp;vtp=1&amp;bbb=1&amp;hb=1"/>
          <p:cNvSpPr/>
          <p:nvPr/>
        </p:nvSpPr>
        <p:spPr>
          <a:xfrm>
            <a:off x="539496" y="1263419"/>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[全国一2025·</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15，13分]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为研究某疾病与超声波检查结果的关系</a:t>
            </a:r>
            <a:r>
              <a:rPr lang="en-US" altLang="zh-CN" sz="1800" b="0" i="0">
                <a:solidFill>
                  <a:srgbClr val="244061"/>
                </a:solidFill>
                <a:latin typeface="Times New Roman" pitchFamily="34" charset="0"/>
                <a:ea typeface="微软雅黑" pitchFamily="34" charset="-122"/>
                <a:cs typeface="Times New Roman" pitchFamily="34" charset="-120"/>
              </a:rPr>
              <a:t>，从做过超声波检查的人群中随机调查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了</a:t>
            </a:r>
            <a:r>
              <a:rPr lang="en-US" altLang="zh-CN" b="0" i="0" dirty="0">
                <a:solidFill>
                  <a:srgbClr val="244061"/>
                </a:solidFill>
                <a:latin typeface="Times New Roman" pitchFamily="34" charset="0"/>
                <a:ea typeface="微软雅黑" pitchFamily="34" charset="-122"/>
                <a:cs typeface="Times New Roman" pitchFamily="34" charset="-120"/>
              </a:rPr>
              <a:t>1</a:t>
            </a:r>
            <a:r>
              <a:rPr lang="en-US" altLang="zh-CN" b="0" i="0" dirty="0">
                <a:solidFill>
                  <a:srgbClr val="244061"/>
                </a:solidFill>
                <a:latin typeface="SimSun" pitchFamily="34" charset="0"/>
                <a:ea typeface="SimSun" pitchFamily="34" charset="-122"/>
                <a:cs typeface="SimSu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000人，得到如下列联表：</a:t>
            </a:r>
            <a:endParaRPr lang="en-US" altLang="zh-CN" dirty="0"/>
          </a:p>
        </p:txBody>
      </p:sp>
      <p:graphicFrame>
        <p:nvGraphicFramePr>
          <p:cNvPr id="13" name="QO_6_BD.16_2#de5860fca?colgroup=14,10,10,10&amp;vcp=1&amp;vop=1&amp;pid=3c43604d2&amp;color=36,64,97&amp;vtp=1&amp;bbb=1"/>
          <p:cNvGraphicFramePr>
            <a:graphicFrameLocks noGrp="1"/>
          </p:cNvGraphicFramePr>
          <p:nvPr>
            <p:extLst>
              <p:ext uri="{D42A27DB-BD31-4B8C-83A1-F6EECF244321}">
                <p14:modId xmlns:p14="http://schemas.microsoft.com/office/powerpoint/2010/main" val="3114911465"/>
              </p:ext>
            </p:extLst>
          </p:nvPr>
        </p:nvGraphicFramePr>
        <p:xfrm>
          <a:off x="539496" y="2168231"/>
          <a:ext cx="11064240" cy="1924179"/>
        </p:xfrm>
        <a:graphic>
          <a:graphicData uri="http://schemas.openxmlformats.org/drawingml/2006/table">
            <a:tbl>
              <a:tblPr/>
              <a:tblGrid>
                <a:gridCol w="3438144">
                  <a:extLst>
                    <a:ext uri="{9D8B030D-6E8A-4147-A177-3AD203B41FA5}">
                      <a16:colId xmlns:a16="http://schemas.microsoft.com/office/drawing/2014/main" val="20000"/>
                    </a:ext>
                  </a:extLst>
                </a:gridCol>
                <a:gridCol w="2542032">
                  <a:extLst>
                    <a:ext uri="{9D8B030D-6E8A-4147-A177-3AD203B41FA5}">
                      <a16:colId xmlns:a16="http://schemas.microsoft.com/office/drawing/2014/main" val="20001"/>
                    </a:ext>
                  </a:extLst>
                </a:gridCol>
                <a:gridCol w="2542032">
                  <a:extLst>
                    <a:ext uri="{9D8B030D-6E8A-4147-A177-3AD203B41FA5}">
                      <a16:colId xmlns:a16="http://schemas.microsoft.com/office/drawing/2014/main" val="20002"/>
                    </a:ext>
                  </a:extLst>
                </a:gridCol>
                <a:gridCol w="2542032">
                  <a:extLst>
                    <a:ext uri="{9D8B030D-6E8A-4147-A177-3AD203B41FA5}">
                      <a16:colId xmlns:a16="http://schemas.microsoft.com/office/drawing/2014/main" val="20003"/>
                    </a:ext>
                  </a:extLst>
                </a:gridCol>
              </a:tblGrid>
              <a:tr h="754698">
                <a:tc>
                  <a:txBody>
                    <a:bodyPr/>
                    <a:lstStyle/>
                    <a:p>
                      <a:pPr algn="ctr" latinLnBrk="1" hangingPunct="0">
                        <a:lnSpc>
                          <a:spcPts val="2900"/>
                        </a:lnSpc>
                      </a:pPr>
                      <a:r>
                        <a:rPr lang="en-US" altLang="zh-CN" sz="1800" b="1" i="0">
                          <a:solidFill>
                            <a:srgbClr val="244061"/>
                          </a:solidFill>
                          <a:latin typeface="Times New Roman" pitchFamily="34" charset="0"/>
                          <a:ea typeface="微软雅黑" pitchFamily="34" charset="-122"/>
                          <a:cs typeface="Times New Roman" pitchFamily="34" charset="-120"/>
                        </a:rPr>
                        <a:t>超声波检查结果</a:t>
                      </a:r>
                      <a:endParaRPr lang="en-US" altLang="zh-CN" sz="1200" dirty="0"/>
                    </a:p>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组别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不正常</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未患该疾病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5" name="QO_7_BD.17_1#c9557418d?vcp=1&amp;vop=1&amp;pid=de5860fca&amp;color=36,64,97&amp;vtp=1&amp;bbb=1"/>
              <p:cNvSpPr/>
              <p:nvPr/>
            </p:nvSpPr>
            <p:spPr>
              <a:xfrm>
                <a:off x="539496" y="4225631"/>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记超声波检查结果不正常者患该疾病的概率为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的估计值；</a:t>
                </a:r>
                <a:endParaRPr lang="en-US" altLang="zh-CN" sz="1800" dirty="0"/>
              </a:p>
            </p:txBody>
          </p:sp>
        </mc:Choice>
        <mc:Fallback>
          <p:sp>
            <p:nvSpPr>
              <p:cNvPr id="5" name="QO_7_BD.17_1#c9557418d?vcp=1&amp;vop=1&amp;pid=de5860fca&amp;color=36,64,97&amp;vtp=1&amp;bbb=1"/>
              <p:cNvSpPr>
                <a:spLocks noRot="1" noChangeAspect="1" noMove="1" noResize="1" noEditPoints="1" noAdjustHandles="1" noChangeArrowheads="1" noChangeShapeType="1" noTextEdit="1"/>
              </p:cNvSpPr>
              <p:nvPr/>
            </p:nvSpPr>
            <p:spPr>
              <a:xfrm>
                <a:off x="539496" y="4225631"/>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AN.18_1#c9557418d?vcp=1&amp;vop=1&amp;pid=de5860fca&amp;color=36,64,97&amp;vtp=1&amp;bbb=1&amp;hb=1"/>
              <p:cNvSpPr/>
              <p:nvPr/>
            </p:nvSpPr>
            <p:spPr>
              <a:xfrm>
                <a:off x="539496" y="4590121"/>
                <a:ext cx="11109960" cy="12050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【解】根据题表数据可知，超声波检查结果不正常的有200人，其中患该疾病的有180人</a:t>
                </a:r>
                <a:r>
                  <a:rPr lang="en-US" altLang="zh-CN" sz="1800" b="0" i="0">
                    <a:solidFill>
                      <a:srgbClr val="6565FF"/>
                    </a:solidFill>
                    <a:latin typeface="Times New Roman" pitchFamily="34" charset="0"/>
                    <a:ea typeface="微软雅黑" pitchFamily="34" charset="-122"/>
                    <a:cs typeface="Times New Roman" pitchFamily="34" charset="-120"/>
                  </a:rPr>
                  <a:t>，因此估计超声波检查</a:t>
                </a:r>
              </a:p>
              <a:p>
                <a:pPr latinLnBrk="1">
                  <a:lnSpc>
                    <a:spcPts val="3400"/>
                  </a:lnSpc>
                </a:pPr>
                <a:r>
                  <a:rPr lang="en-US" altLang="zh-CN" sz="1800" b="0" i="0">
                    <a:solidFill>
                      <a:srgbClr val="6565FF"/>
                    </a:solidFill>
                    <a:latin typeface="Times New Roman" pitchFamily="34" charset="0"/>
                    <a:ea typeface="微软雅黑" pitchFamily="34" charset="-122"/>
                    <a:cs typeface="Times New Roman" pitchFamily="34" charset="-120"/>
                  </a:rPr>
                  <a:t>结果不正常者患该疾病的概率</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180</m:t>
                        </m:r>
                      </m:num>
                      <m:den>
                        <m:r>
                          <a:rPr lang="en-US" altLang="zh-CN" sz="1800" b="0" i="0">
                            <a:solidFill>
                              <a:srgbClr val="6565FF"/>
                            </a:solidFill>
                            <a:latin typeface="Cambria Math" pitchFamily="34" charset="0"/>
                            <a:ea typeface="Cambria Math" pitchFamily="34" charset="-122"/>
                            <a:cs typeface="Cambria Math" pitchFamily="34" charset="-120"/>
                          </a:rPr>
                          <m:t>200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（易错：注意该问所求概率中用到的数据，数据找错</a:t>
                </a:r>
                <a:r>
                  <a:rPr lang="en-US" altLang="zh-CN" sz="1800" b="0" i="0">
                    <a:solidFill>
                      <a:srgbClr val="FF8827"/>
                    </a:solidFill>
                    <a:latin typeface="Times New Roman" pitchFamily="34" charset="0"/>
                    <a:ea typeface="微软雅黑" pitchFamily="34" charset="-122"/>
                    <a:cs typeface="Times New Roman" pitchFamily="34" charset="-120"/>
                  </a:rPr>
                  <a:t>，计算也就出</a:t>
                </a:r>
              </a:p>
              <a:p>
                <a:pPr latinLnBrk="1">
                  <a:lnSpc>
                    <a:spcPts val="3100"/>
                  </a:lnSpc>
                </a:pPr>
                <a:r>
                  <a:rPr lang="en-US" altLang="zh-CN" b="0" i="0">
                    <a:solidFill>
                      <a:srgbClr val="FF8827"/>
                    </a:solidFill>
                    <a:latin typeface="Times New Roman" pitchFamily="34" charset="0"/>
                    <a:ea typeface="微软雅黑" pitchFamily="34" charset="-122"/>
                    <a:cs typeface="Times New Roman" pitchFamily="34" charset="-120"/>
                  </a:rPr>
                  <a:t>错</a:t>
                </a:r>
                <a:r>
                  <a:rPr lang="en-US" altLang="zh-CN" b="0" i="0" dirty="0">
                    <a:solidFill>
                      <a:srgbClr val="FF8827"/>
                    </a:solidFill>
                    <a:latin typeface="Times New Roman" pitchFamily="34" charset="0"/>
                    <a:ea typeface="微软雅黑" pitchFamily="34" charset="-122"/>
                    <a:cs typeface="Times New Roman" pitchFamily="34" charset="-120"/>
                  </a:rPr>
                  <a:t>）</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6" name="QO_7_AN.18_1#c9557418d?vcp=1&amp;vop=1&amp;pid=de5860fca&amp;color=36,64,97&amp;vtp=1&amp;bbb=1&amp;hb=1"/>
              <p:cNvSpPr>
                <a:spLocks noRot="1" noChangeAspect="1" noMove="1" noResize="1" noEditPoints="1" noAdjustHandles="1" noChangeArrowheads="1" noChangeShapeType="1" noTextEdit="1"/>
              </p:cNvSpPr>
              <p:nvPr/>
            </p:nvSpPr>
            <p:spPr>
              <a:xfrm>
                <a:off x="539496" y="4590121"/>
                <a:ext cx="11109960" cy="1205040"/>
              </a:xfrm>
              <a:prstGeom prst="rect">
                <a:avLst/>
              </a:prstGeom>
              <a:blipFill>
                <a:blip r:embed="rId4"/>
                <a:stretch>
                  <a:fillRect l="-1317" r="-220" b="-111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anim calcmode="lin" valueType="num">
                                      <p:cBhvr>
                                        <p:cTn id="8" dur="500" fill="hold"/>
                                        <p:tgtEl>
                                          <p:spTgt spid="6">
                                            <p:bg/>
                                          </p:spTgt>
                                        </p:tgtEl>
                                        <p:attrNameLst>
                                          <p:attrName>ppt_x</p:attrName>
                                        </p:attrNameLst>
                                      </p:cBhvr>
                                      <p:tavLst>
                                        <p:tav tm="0">
                                          <p:val>
                                            <p:strVal val="#ppt_x"/>
                                          </p:val>
                                        </p:tav>
                                        <p:tav tm="100000">
                                          <p:val>
                                            <p:strVal val="#ppt_x"/>
                                          </p:val>
                                        </p:tav>
                                      </p:tavLst>
                                    </p:anim>
                                    <p:anim calcmode="lin" valueType="num">
                                      <p:cBhvr>
                                        <p:cTn id="9" dur="500" fill="hold"/>
                                        <p:tgtEl>
                                          <p:spTgt spid="6">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anim calcmode="lin" valueType="num">
                                      <p:cBhvr>
                                        <p:cTn id="1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6">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
                                            <p:txEl>
                                              <p:pRg st="1" end="1"/>
                                            </p:txEl>
                                          </p:spTgt>
                                        </p:tgtEl>
                                        <p:attrNameLst>
                                          <p:attrName>style.visibility</p:attrName>
                                        </p:attrNameLst>
                                      </p:cBhvr>
                                      <p:to>
                                        <p:strVal val="visible"/>
                                      </p:to>
                                    </p:set>
                                    <p:animEffect transition="in" filter="fade">
                                      <p:cBhvr>
                                        <p:cTn id="17" dur="500"/>
                                        <p:tgtEl>
                                          <p:spTgt spid="6">
                                            <p:txEl>
                                              <p:pRg st="1" end="1"/>
                                            </p:txEl>
                                          </p:spTgt>
                                        </p:tgtEl>
                                      </p:cBhvr>
                                    </p:animEffect>
                                    <p:anim calcmode="lin" valueType="num">
                                      <p:cBhvr>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6">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fade">
                                      <p:cBhvr>
                                        <p:cTn id="22" dur="500"/>
                                        <p:tgtEl>
                                          <p:spTgt spid="6">
                                            <p:txEl>
                                              <p:pRg st="2" end="2"/>
                                            </p:txEl>
                                          </p:spTgt>
                                        </p:tgtEl>
                                      </p:cBhvr>
                                    </p:animEffect>
                                    <p:anim calcmode="lin" valueType="num">
                                      <p:cBhvr>
                                        <p:cTn id="2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9_1#39b39df01?vcp=1&amp;vop=1&amp;pid=de5860fca&amp;color=36,64,97&amp;vtp=1&amp;bt=1&amp;bbb=1"/>
              <p:cNvSpPr/>
              <p:nvPr/>
            </p:nvSpPr>
            <p:spPr>
              <a:xfrm>
                <a:off x="539496" y="1739124"/>
                <a:ext cx="11109960" cy="939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根据小概率值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的独立性检验，分析超声波检查结果是否与患该疾病有关.</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7_BD.19_1#39b39df01?vcp=1&amp;vop=1&amp;pid=de5860fca&amp;color=36,64,97&amp;vtp=1&amp;bt=1&amp;bbb=1"/>
              <p:cNvSpPr>
                <a:spLocks noRot="1" noChangeAspect="1" noMove="1" noResize="1" noEditPoints="1" noAdjustHandles="1" noChangeArrowheads="1" noChangeShapeType="1" noTextEdit="1"/>
              </p:cNvSpPr>
              <p:nvPr/>
            </p:nvSpPr>
            <p:spPr>
              <a:xfrm>
                <a:off x="539496" y="1739124"/>
                <a:ext cx="11109960" cy="939800"/>
              </a:xfrm>
              <a:prstGeom prst="rect">
                <a:avLst/>
              </a:prstGeom>
              <a:blipFill>
                <a:blip r:embed="rId3"/>
                <a:stretch>
                  <a:fillRect l="-1317" b="-51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4" name="QO_7_BD.19_2#39b39df01?colgroup=15,31&amp;vcp=1&amp;vop=1&amp;pid=de5860fca&amp;color=36,64,97&amp;vtp=1&amp;bbb=1"/>
              <p:cNvGraphicFramePr>
                <a:graphicFrameLocks noGrp="1"/>
              </p:cNvGraphicFramePr>
              <p:nvPr>
                <p:extLst>
                  <p:ext uri="{D42A27DB-BD31-4B8C-83A1-F6EECF244321}">
                    <p14:modId xmlns:p14="http://schemas.microsoft.com/office/powerpoint/2010/main" val="3772318795"/>
                  </p:ext>
                </p:extLst>
              </p:nvPr>
            </p:nvGraphicFramePr>
            <p:xfrm>
              <a:off x="539496" y="2789668"/>
              <a:ext cx="11100816" cy="756666"/>
            </p:xfrm>
            <a:graphic>
              <a:graphicData uri="http://schemas.openxmlformats.org/drawingml/2006/table">
                <a:tbl>
                  <a:tblPr/>
                  <a:tblGrid>
                    <a:gridCol w="3657600">
                      <a:extLst>
                        <a:ext uri="{9D8B030D-6E8A-4147-A177-3AD203B41FA5}">
                          <a16:colId xmlns:a16="http://schemas.microsoft.com/office/drawing/2014/main" val="20000"/>
                        </a:ext>
                      </a:extLst>
                    </a:gridCol>
                    <a:gridCol w="7443216">
                      <a:extLst>
                        <a:ext uri="{9D8B030D-6E8A-4147-A177-3AD203B41FA5}">
                          <a16:colId xmlns:a16="http://schemas.microsoft.com/office/drawing/2014/main" val="20001"/>
                        </a:ext>
                      </a:extLst>
                    </a:gridCol>
                  </a:tblGrid>
                  <a:tr h="381000">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0.050</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0.010</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75666">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3.841</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6.635</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10.828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4" name="QO_7_BD.19_2#39b39df01?colgroup=15,31&amp;vcp=1&amp;vop=1&amp;pid=de5860fca&amp;color=36,64,97&amp;vtp=1&amp;bbb=1"/>
              <p:cNvGraphicFramePr>
                <a:graphicFrameLocks noGrp="1"/>
              </p:cNvGraphicFramePr>
              <p:nvPr>
                <p:extLst>
                  <p:ext uri="{D42A27DB-BD31-4B8C-83A1-F6EECF244321}">
                    <p14:modId xmlns:p14="http://schemas.microsoft.com/office/powerpoint/2010/main" val="3772318795"/>
                  </p:ext>
                </p:extLst>
              </p:nvPr>
            </p:nvGraphicFramePr>
            <p:xfrm>
              <a:off x="539496" y="2789668"/>
              <a:ext cx="11100816" cy="756666"/>
            </p:xfrm>
            <a:graphic>
              <a:graphicData uri="http://schemas.openxmlformats.org/drawingml/2006/table">
                <a:tbl>
                  <a:tblPr/>
                  <a:tblGrid>
                    <a:gridCol w="3657600">
                      <a:extLst>
                        <a:ext uri="{9D8B030D-6E8A-4147-A177-3AD203B41FA5}">
                          <a16:colId xmlns:a16="http://schemas.microsoft.com/office/drawing/2014/main" val="20000"/>
                        </a:ext>
                      </a:extLst>
                    </a:gridCol>
                    <a:gridCol w="7443216">
                      <a:extLst>
                        <a:ext uri="{9D8B030D-6E8A-4147-A177-3AD203B41FA5}">
                          <a16:colId xmlns:a16="http://schemas.microsoft.com/office/drawing/2014/main" val="20001"/>
                        </a:ext>
                      </a:extLst>
                    </a:gridCol>
                  </a:tblGrid>
                  <a:tr h="38100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7" t="-1587" r="-204000" b="-10158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9182" t="-1587" r="-164" b="-101587"/>
                          </a:stretch>
                        </a:blipFill>
                      </a:tcPr>
                    </a:tc>
                    <a:extLst>
                      <a:ext uri="{0D108BD9-81ED-4DB2-BD59-A6C34878D82A}">
                        <a16:rowId xmlns:a16="http://schemas.microsoft.com/office/drawing/2014/main" val="10000"/>
                      </a:ext>
                    </a:extLst>
                  </a:tr>
                  <a:tr h="375666">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67" t="-103226" r="-204000" b="-3226"/>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9182" t="-103226" r="-164" b="-3226"/>
                          </a:stretch>
                        </a:blipFill>
                      </a:tcPr>
                    </a:tc>
                    <a:extLst>
                      <a:ext uri="{0D108BD9-81ED-4DB2-BD59-A6C34878D82A}">
                        <a16:rowId xmlns:a16="http://schemas.microsoft.com/office/drawing/2014/main" val="10001"/>
                      </a:ext>
                    </a:extLst>
                  </a:tr>
                </a:tbl>
              </a:graphicData>
            </a:graphic>
          </p:graphicFrame>
        </mc:Fallback>
      </mc:AlternateContent>
      <p:sp>
        <p:nvSpPr>
          <p:cNvPr id="4" name="QO_7_BD.19_3#39b39df01?vcp=1&amp;vop=1&amp;pid=de5860fca&amp;color=36,64,97&amp;vtp=1"/>
          <p:cNvSpPr/>
          <p:nvPr/>
        </p:nvSpPr>
        <p:spPr>
          <a:xfrm>
            <a:off x="539496" y="3678668"/>
            <a:ext cx="11109960" cy="367475"/>
          </a:xfrm>
          <a:prstGeom prst="rect">
            <a:avLst/>
          </a:prstGeom>
          <a:noFill/>
          <a:ln/>
        </p:spPr>
        <p:txBody>
          <a:bodyPr wrap="square" lIns="0" tIns="0" rIns="0" bIns="0" rtlCol="0" anchor="t"/>
          <a:lstStyle/>
          <a:p>
            <a:pPr algn="l" latinLnBrk="1">
              <a:lnSpc>
                <a:spcPct val="150000"/>
              </a:lnSpc>
            </a:pP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AlternateContent xmlns:mc="http://schemas.openxmlformats.org/markup-compatibility/2006">
        <mc:Choice xmlns:a14="http://schemas.microsoft.com/office/drawing/2010/main" Requires="a14">
          <p:sp>
            <p:nvSpPr>
              <p:cNvPr id="5" name="QO_7_AN.20_1#39b39df01?vcp=1&amp;vop=1&amp;pid=de5860fca&amp;color=36,64,97&amp;vtp=1&amp;bbb=1"/>
              <p:cNvSpPr/>
              <p:nvPr/>
            </p:nvSpPr>
            <p:spPr>
              <a:xfrm>
                <a:off x="539496" y="4046968"/>
                <a:ext cx="11109960" cy="12558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【解】零假设为</a:t>
                </a:r>
                <a14:m>
                  <m:oMath xmlns:m="http://schemas.openxmlformats.org/officeDocument/2006/math">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𝐻</m:t>
                        </m:r>
                      </m:e>
                      <m:sub>
                        <m:r>
                          <a:rPr lang="en-US" altLang="zh-CN" sz="1800" b="0" i="0">
                            <a:solidFill>
                              <a:srgbClr val="6565FF"/>
                            </a:solidFill>
                            <a:latin typeface="Cambria Math" pitchFamily="34" charset="0"/>
                            <a:ea typeface="Cambria Math" pitchFamily="34" charset="-122"/>
                            <a:cs typeface="Cambria Math" pitchFamily="34" charset="-120"/>
                          </a:rPr>
                          <m:t>0</m:t>
                        </m:r>
                      </m:sub>
                    </m:sSub>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超声波检查结果与患该疾病无关.</a:t>
                </a:r>
                <a:endParaRPr lang="en-US" altLang="zh-CN" sz="1800" dirty="0"/>
              </a:p>
              <a:p>
                <a:pPr latinLnBrk="1">
                  <a:lnSpc>
                    <a:spcPts val="38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000×(20×20−180×780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200×800×800×200</m:t>
                        </m:r>
                      </m:den>
                    </m:f>
                    <m:r>
                      <a:rPr lang="en-US" altLang="zh-CN" sz="1800" b="0" i="0">
                        <a:solidFill>
                          <a:srgbClr val="6565FF"/>
                        </a:solidFill>
                        <a:latin typeface="Cambria Math" pitchFamily="34" charset="0"/>
                        <a:ea typeface="Cambria Math" pitchFamily="34" charset="-122"/>
                        <a:cs typeface="Cambria Math" pitchFamily="34" charset="-120"/>
                      </a:rPr>
                      <m:t>=765.625&gt;10.828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据小概率值</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𝛼</m:t>
                    </m:r>
                    <m:r>
                      <a:rPr lang="en-US" altLang="zh-CN" sz="1800" b="0" i="0">
                        <a:solidFill>
                          <a:srgbClr val="6565FF"/>
                        </a:solidFill>
                        <a:latin typeface="Cambria Math" pitchFamily="34" charset="0"/>
                        <a:ea typeface="Cambria Math" pitchFamily="34" charset="-122"/>
                        <a:cs typeface="Cambria Math" pitchFamily="34" charset="-120"/>
                      </a:rPr>
                      <m:t>=0.001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的独立性检验，超声波检查结果与患该疾病有关，此推断犯错误的概率不大于0.001.</a:t>
                </a:r>
                <a:endParaRPr lang="en-US" altLang="zh-CN" sz="1800" dirty="0"/>
              </a:p>
            </p:txBody>
          </p:sp>
        </mc:Choice>
        <mc:Fallback>
          <p:sp>
            <p:nvSpPr>
              <p:cNvPr id="5" name="QO_7_AN.20_1#39b39df01?vcp=1&amp;vop=1&amp;pid=de5860fca&amp;color=36,64,97&amp;vtp=1&amp;bbb=1"/>
              <p:cNvSpPr>
                <a:spLocks noRot="1" noChangeAspect="1" noMove="1" noResize="1" noEditPoints="1" noAdjustHandles="1" noChangeArrowheads="1" noChangeShapeType="1" noTextEdit="1"/>
              </p:cNvSpPr>
              <p:nvPr/>
            </p:nvSpPr>
            <p:spPr>
              <a:xfrm>
                <a:off x="539496" y="4046968"/>
                <a:ext cx="11109960" cy="1255840"/>
              </a:xfrm>
              <a:prstGeom prst="rect">
                <a:avLst/>
              </a:prstGeom>
              <a:blipFill>
                <a:blip r:embed="rId5"/>
                <a:stretch>
                  <a:fillRect l="-1317" b="-106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6_BD.21_1#12dd569f9?vcp=1&amp;vop=1&amp;pid=3c43604d2&amp;color=36,64,97&amp;vtp=1&amp;bt=1&amp;bbb=1&amp;hb=1"/>
          <p:cNvSpPr/>
          <p:nvPr/>
        </p:nvSpPr>
        <p:spPr>
          <a:xfrm>
            <a:off x="539496" y="230414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例5</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[全国甲理2024·17,12分]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某工厂进行生产线智能化升级改造.升级改造后，从该工厂甲</a:t>
            </a:r>
            <a:r>
              <a:rPr lang="en-US" altLang="zh-CN" sz="1800" b="0" i="0">
                <a:solidFill>
                  <a:srgbClr val="244061"/>
                </a:solidFill>
                <a:latin typeface="Times New Roman" pitchFamily="34" charset="0"/>
                <a:ea typeface="微软雅黑" pitchFamily="34" charset="-122"/>
                <a:cs typeface="Times New Roman" pitchFamily="34" charset="-120"/>
              </a:rPr>
              <a:t>、乙两个车间的产</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品中随机抽取</a:t>
            </a:r>
            <a:r>
              <a:rPr lang="en-US" altLang="zh-CN" b="0" i="0" dirty="0">
                <a:solidFill>
                  <a:srgbClr val="244061"/>
                </a:solidFill>
                <a:latin typeface="Times New Roman" pitchFamily="34" charset="0"/>
                <a:ea typeface="微软雅黑" pitchFamily="34" charset="-122"/>
                <a:cs typeface="Times New Roman" pitchFamily="34" charset="-120"/>
              </a:rPr>
              <a:t>150件进行检验，数据如下：</a:t>
            </a:r>
            <a:endParaRPr lang="en-US" altLang="zh-CN" dirty="0"/>
          </a:p>
        </p:txBody>
      </p:sp>
      <p:graphicFrame>
        <p:nvGraphicFramePr>
          <p:cNvPr id="15" name="QO_6_BD.21_2#12dd569f9?colgroup=10,9,9,6,9&amp;vcp=1&amp;vop=1&amp;pid=3c43604d2&amp;color=36,64,97&amp;vtp=1&amp;bbb=1"/>
          <p:cNvGraphicFramePr>
            <a:graphicFrameLocks noGrp="1"/>
          </p:cNvGraphicFramePr>
          <p:nvPr>
            <p:extLst>
              <p:ext uri="{D42A27DB-BD31-4B8C-83A1-F6EECF244321}">
                <p14:modId xmlns:p14="http://schemas.microsoft.com/office/powerpoint/2010/main" val="242462335"/>
              </p:ext>
            </p:extLst>
          </p:nvPr>
        </p:nvGraphicFramePr>
        <p:xfrm>
          <a:off x="539496" y="3209275"/>
          <a:ext cx="11064240" cy="1554863"/>
        </p:xfrm>
        <a:graphic>
          <a:graphicData uri="http://schemas.openxmlformats.org/drawingml/2006/table">
            <a:tbl>
              <a:tblPr/>
              <a:tblGrid>
                <a:gridCol w="2551176">
                  <a:extLst>
                    <a:ext uri="{9D8B030D-6E8A-4147-A177-3AD203B41FA5}">
                      <a16:colId xmlns:a16="http://schemas.microsoft.com/office/drawing/2014/main" val="20000"/>
                    </a:ext>
                  </a:extLst>
                </a:gridCol>
                <a:gridCol w="2322576">
                  <a:extLst>
                    <a:ext uri="{9D8B030D-6E8A-4147-A177-3AD203B41FA5}">
                      <a16:colId xmlns:a16="http://schemas.microsoft.com/office/drawing/2014/main" val="20001"/>
                    </a:ext>
                  </a:extLst>
                </a:gridCol>
                <a:gridCol w="2322576">
                  <a:extLst>
                    <a:ext uri="{9D8B030D-6E8A-4147-A177-3AD203B41FA5}">
                      <a16:colId xmlns:a16="http://schemas.microsoft.com/office/drawing/2014/main" val="20002"/>
                    </a:ext>
                  </a:extLst>
                </a:gridCol>
                <a:gridCol w="1545336">
                  <a:extLst>
                    <a:ext uri="{9D8B030D-6E8A-4147-A177-3AD203B41FA5}">
                      <a16:colId xmlns:a16="http://schemas.microsoft.com/office/drawing/2014/main" val="20003"/>
                    </a:ext>
                  </a:extLst>
                </a:gridCol>
                <a:gridCol w="2322576">
                  <a:extLst>
                    <a:ext uri="{9D8B030D-6E8A-4147-A177-3AD203B41FA5}">
                      <a16:colId xmlns:a16="http://schemas.microsoft.com/office/drawing/2014/main" val="20004"/>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不合格品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总计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O_7_BD.22_1#e429b1840?vcp=1&amp;vop=1&amp;pid=12dd569f9&amp;color=36,64,97&amp;vtp=1&amp;bt=1&amp;bbb=1"/>
          <p:cNvSpPr/>
          <p:nvPr/>
        </p:nvSpPr>
        <p:spPr>
          <a:xfrm>
            <a:off x="539496" y="92257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填写如下列联表：</a:t>
            </a:r>
            <a:endParaRPr lang="en-US" altLang="zh-CN" sz="1800" dirty="0"/>
          </a:p>
        </p:txBody>
      </p:sp>
      <p:graphicFrame>
        <p:nvGraphicFramePr>
          <p:cNvPr id="16" name="QO_7_BD.22_2#e429b1840?colgroup=20,13,13&amp;vcp=1&amp;vop=1&amp;pid=12dd569f9&amp;color=36,64,97&amp;vtp=1&amp;bbb=1"/>
          <p:cNvGraphicFramePr>
            <a:graphicFrameLocks noGrp="1"/>
          </p:cNvGraphicFramePr>
          <p:nvPr>
            <p:extLst>
              <p:ext uri="{D42A27DB-BD31-4B8C-83A1-F6EECF244321}">
                <p14:modId xmlns:p14="http://schemas.microsoft.com/office/powerpoint/2010/main" val="1692655070"/>
              </p:ext>
            </p:extLst>
          </p:nvPr>
        </p:nvGraphicFramePr>
        <p:xfrm>
          <a:off x="539496" y="1423212"/>
          <a:ext cx="11091672" cy="1156146"/>
        </p:xfrm>
        <a:graphic>
          <a:graphicData uri="http://schemas.openxmlformats.org/drawingml/2006/table">
            <a:tbl>
              <a:tblPr/>
              <a:tblGrid>
                <a:gridCol w="4745736">
                  <a:extLst>
                    <a:ext uri="{9D8B030D-6E8A-4147-A177-3AD203B41FA5}">
                      <a16:colId xmlns:a16="http://schemas.microsoft.com/office/drawing/2014/main" val="20000"/>
                    </a:ext>
                  </a:extLst>
                </a:gridCol>
                <a:gridCol w="3172968">
                  <a:extLst>
                    <a:ext uri="{9D8B030D-6E8A-4147-A177-3AD203B41FA5}">
                      <a16:colId xmlns:a16="http://schemas.microsoft.com/office/drawing/2014/main" val="20001"/>
                    </a:ext>
                  </a:extLst>
                </a:gridCol>
                <a:gridCol w="3172968">
                  <a:extLst>
                    <a:ext uri="{9D8B030D-6E8A-4147-A177-3AD203B41FA5}">
                      <a16:colId xmlns:a16="http://schemas.microsoft.com/office/drawing/2014/main" val="20002"/>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4" name="QO_7_BD.22_3#e429b1840?vcp=1&amp;vop=1&amp;pid=12dd569f9&amp;color=36,64,97&amp;vtp=1&amp;bbb=1&amp;hb=1"/>
              <p:cNvSpPr/>
              <p:nvPr/>
            </p:nvSpPr>
            <p:spPr>
              <a:xfrm>
                <a:off x="539496" y="2718612"/>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95%</m:t>
                    </m:r>
                  </m:oMath>
                </a14:m>
                <a:r>
                  <a:rPr lang="en-US" altLang="zh-CN" sz="1800" b="0" i="0" dirty="0">
                    <a:solidFill>
                      <a:srgbClr val="244061"/>
                    </a:solidFill>
                    <a:latin typeface="Times New Roman" pitchFamily="34" charset="0"/>
                    <a:ea typeface="微软雅黑" pitchFamily="34" charset="-122"/>
                    <a:cs typeface="Times New Roman" pitchFamily="34" charset="-120"/>
                  </a:rPr>
                  <a:t>的把握认为甲、乙两车间产品的优级品率存在差异?能否有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的把握认为甲</a:t>
                </a:r>
                <a:r>
                  <a:rPr lang="en-US" altLang="zh-CN" sz="1800" b="0" i="0">
                    <a:solidFill>
                      <a:srgbClr val="244061"/>
                    </a:solidFill>
                    <a:latin typeface="Times New Roman" pitchFamily="34" charset="0"/>
                    <a:ea typeface="微软雅黑" pitchFamily="34" charset="-122"/>
                    <a:cs typeface="Times New Roman" pitchFamily="34" charset="-120"/>
                  </a:rPr>
                  <a:t>、乙两车间产品的优级</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品率存在差异</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O_7_BD.22_3#e429b1840?vcp=1&amp;vop=1&amp;pid=12dd569f9&amp;color=36,64,97&amp;vtp=1&amp;bbb=1&amp;hb=1"/>
              <p:cNvSpPr>
                <a:spLocks noRot="1" noChangeAspect="1" noMove="1" noResize="1" noEditPoints="1" noAdjustHandles="1" noChangeArrowheads="1" noChangeShapeType="1" noTextEdit="1"/>
              </p:cNvSpPr>
              <p:nvPr/>
            </p:nvSpPr>
            <p:spPr>
              <a:xfrm>
                <a:off x="539496" y="2718612"/>
                <a:ext cx="11109960" cy="773240"/>
              </a:xfrm>
              <a:prstGeom prst="rect">
                <a:avLst/>
              </a:prstGeom>
              <a:blipFill>
                <a:blip r:embed="rId3"/>
                <a:stretch>
                  <a:fillRect l="-1317" r="-1153" b="-17323"/>
                </a:stretch>
              </a:blipFill>
              <a:ln/>
            </p:spPr>
            <p:txBody>
              <a:bodyPr/>
              <a:lstStyle/>
              <a:p>
                <a:r>
                  <a:rPr lang="zh-CN" altLang="en-US">
                    <a:noFill/>
                  </a:rPr>
                  <a:t> </a:t>
                </a:r>
              </a:p>
            </p:txBody>
          </p:sp>
        </mc:Fallback>
      </mc:AlternateContent>
      <p:sp>
        <p:nvSpPr>
          <p:cNvPr id="5" name="QO_7_AN.23_1#e429b1840?vcp=1&amp;vop=1&amp;pid=12dd569f9&amp;color=36,64,97&amp;vtp=1&amp;bbb=1"/>
          <p:cNvSpPr/>
          <p:nvPr/>
        </p:nvSpPr>
        <p:spPr>
          <a:xfrm>
            <a:off x="539496" y="3500487"/>
            <a:ext cx="11109960" cy="36385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【解】补全列联表如下：</a:t>
            </a:r>
            <a:endParaRPr lang="en-US" altLang="zh-CN" sz="1800" dirty="0"/>
          </a:p>
        </p:txBody>
      </p:sp>
      <p:graphicFrame>
        <p:nvGraphicFramePr>
          <p:cNvPr id="31" name="QO_7_AN.23_2#e429b1840?colgroup=15,15,15&amp;vcp=1&amp;vop=1&amp;pid=12dd569f9&amp;color=36,64,97&amp;vtp=1&amp;bbb=1"/>
          <p:cNvGraphicFramePr>
            <a:graphicFrameLocks noGrp="1"/>
          </p:cNvGraphicFramePr>
          <p:nvPr>
            <p:extLst>
              <p:ext uri="{D42A27DB-BD31-4B8C-83A1-F6EECF244321}">
                <p14:modId xmlns:p14="http://schemas.microsoft.com/office/powerpoint/2010/main" val="2907151284"/>
              </p:ext>
            </p:extLst>
          </p:nvPr>
        </p:nvGraphicFramePr>
        <p:xfrm>
          <a:off x="539496" y="3991787"/>
          <a:ext cx="11073384" cy="1170051"/>
        </p:xfrm>
        <a:graphic>
          <a:graphicData uri="http://schemas.openxmlformats.org/drawingml/2006/table">
            <a:tbl>
              <a:tblPr/>
              <a:tblGrid>
                <a:gridCol w="3758184">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gridCol w="3657600">
                  <a:extLst>
                    <a:ext uri="{9D8B030D-6E8A-4147-A177-3AD203B41FA5}">
                      <a16:colId xmlns:a16="http://schemas.microsoft.com/office/drawing/2014/main" val="20002"/>
                    </a:ext>
                  </a:extLst>
                </a:gridCol>
              </a:tblGrid>
              <a:tr h="39001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非优级品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90017">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甲车间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0017">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乙车间</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7" name="QO_7_AN.23_3#e429b1840?vcp=1&amp;vop=1&amp;pid=12dd569f9&amp;color=36,64,97&amp;vtp=1&amp;bbb=1&amp;hb=1"/>
              <p:cNvSpPr/>
              <p:nvPr/>
            </p:nvSpPr>
            <p:spPr>
              <a:xfrm>
                <a:off x="539496" y="5299887"/>
                <a:ext cx="11109960" cy="836740"/>
              </a:xfrm>
              <a:prstGeom prst="rect">
                <a:avLst/>
              </a:prstGeom>
              <a:noFill/>
              <a:ln/>
            </p:spPr>
            <p:txBody>
              <a:bodyPr wrap="none" lIns="0" tIns="0" rIns="0" bIns="0" rtlCol="0" anchor="t"/>
              <a:lstStyle/>
              <a:p>
                <a:pPr algn="l" latinLnBrk="1">
                  <a:lnSpc>
                    <a:spcPts val="38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150×(26×30−24×70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50×100×96×54</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75</m:t>
                        </m:r>
                      </m:num>
                      <m:den>
                        <m:r>
                          <a:rPr lang="en-US" altLang="zh-CN" sz="1800" b="0" i="0">
                            <a:solidFill>
                              <a:srgbClr val="6565FF"/>
                            </a:solidFill>
                            <a:latin typeface="Cambria Math" pitchFamily="34" charset="0"/>
                            <a:ea typeface="Cambria Math" pitchFamily="34" charset="-122"/>
                            <a:cs typeface="Cambria Math" pitchFamily="34" charset="-120"/>
                          </a:rPr>
                          <m:t>16</m:t>
                        </m:r>
                      </m:den>
                    </m:f>
                    <m:r>
                      <a:rPr lang="en-US" altLang="zh-CN" sz="1800" b="0" i="0">
                        <a:solidFill>
                          <a:srgbClr val="6565FF"/>
                        </a:solidFill>
                        <a:latin typeface="Cambria Math" pitchFamily="34" charset="0"/>
                        <a:ea typeface="Cambria Math" pitchFamily="34" charset="-122"/>
                        <a:cs typeface="Cambria Math" pitchFamily="34" charset="-120"/>
                      </a:rPr>
                      <m:t>=4.687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5&gt;3.841</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4.687</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5&lt;6.635</m:t>
                    </m:r>
                  </m:oMath>
                </a14:m>
                <a:r>
                  <a:rPr lang="en-US" altLang="zh-CN" sz="1800" b="0" i="0" dirty="0">
                    <a:solidFill>
                      <a:srgbClr val="6565FF"/>
                    </a:solidFill>
                    <a:latin typeface="Times New Roman" pitchFamily="34" charset="0"/>
                    <a:ea typeface="微软雅黑" pitchFamily="34" charset="-122"/>
                    <a:cs typeface="Times New Roman" pitchFamily="34" charset="-120"/>
                  </a:rPr>
                  <a:t>,所以有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的把握认为甲</a:t>
                </a:r>
                <a:r>
                  <a:rPr lang="en-US" altLang="zh-CN" sz="1800" b="0" i="0">
                    <a:solidFill>
                      <a:srgbClr val="6565FF"/>
                    </a:solidFill>
                    <a:latin typeface="Times New Roman" pitchFamily="34" charset="0"/>
                    <a:ea typeface="微软雅黑" pitchFamily="34" charset="-122"/>
                    <a:cs typeface="Times New Roman" pitchFamily="34" charset="-120"/>
                  </a:rPr>
                  <a:t>、乙两车间产品的优</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级品率存在差异</a:t>
                </a:r>
                <a:r>
                  <a:rPr lang="en-US" altLang="zh-CN" b="0" i="0" dirty="0">
                    <a:solidFill>
                      <a:srgbClr val="6565FF"/>
                    </a:solidFill>
                    <a:latin typeface="Times New Roman" pitchFamily="34" charset="0"/>
                    <a:ea typeface="微软雅黑" pitchFamily="34" charset="-122"/>
                    <a:cs typeface="Times New Roman" pitchFamily="34" charset="-120"/>
                  </a:rPr>
                  <a:t>，没有</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的把握认为甲、乙两车间产品的优级品率存在差异.</a:t>
                </a:r>
                <a:endParaRPr lang="en-US" altLang="zh-CN" sz="100" dirty="0"/>
              </a:p>
            </p:txBody>
          </p:sp>
        </mc:Choice>
        <mc:Fallback>
          <p:sp>
            <p:nvSpPr>
              <p:cNvPr id="7" name="QO_7_AN.23_3#e429b1840?vcp=1&amp;vop=1&amp;pid=12dd569f9&amp;color=36,64,97&amp;vtp=1&amp;bbb=1&amp;hb=1"/>
              <p:cNvSpPr>
                <a:spLocks noRot="1" noChangeAspect="1" noMove="1" noResize="1" noEditPoints="1" noAdjustHandles="1" noChangeArrowheads="1" noChangeShapeType="1" noTextEdit="1"/>
              </p:cNvSpPr>
              <p:nvPr/>
            </p:nvSpPr>
            <p:spPr>
              <a:xfrm>
                <a:off x="539496" y="5299887"/>
                <a:ext cx="11109960" cy="836740"/>
              </a:xfrm>
              <a:prstGeom prst="rect">
                <a:avLst/>
              </a:prstGeom>
              <a:blipFill>
                <a:blip r:embed="rId4"/>
                <a:stretch>
                  <a:fillRect l="-1317" r="-165"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fade">
                                      <p:cBhvr>
                                        <p:cTn id="17" dur="500"/>
                                        <p:tgtEl>
                                          <p:spTgt spid="31"/>
                                        </p:tgtEl>
                                      </p:cBhvr>
                                    </p:animEffect>
                                    <p:anim calcmode="lin" valueType="num">
                                      <p:cBhvr>
                                        <p:cTn id="18" dur="500" fill="hold"/>
                                        <p:tgtEl>
                                          <p:spTgt spid="31"/>
                                        </p:tgtEl>
                                        <p:attrNameLst>
                                          <p:attrName>ppt_x</p:attrName>
                                        </p:attrNameLst>
                                      </p:cBhvr>
                                      <p:tavLst>
                                        <p:tav tm="0">
                                          <p:val>
                                            <p:strVal val="#ppt_x"/>
                                          </p:val>
                                        </p:tav>
                                        <p:tav tm="100000">
                                          <p:val>
                                            <p:strVal val="#ppt_x"/>
                                          </p:val>
                                        </p:tav>
                                      </p:tavLst>
                                    </p:anim>
                                    <p:anim calcmode="lin" valueType="num">
                                      <p:cBhvr>
                                        <p:cTn id="19" dur="500" fill="hold"/>
                                        <p:tgtEl>
                                          <p:spTgt spid="3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anim calcmode="lin" valueType="num">
                                      <p:cBhvr>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4_1#f20cab48c?vcp=1&amp;vop=1&amp;pid=12dd569f9&amp;color=36,64,97&amp;vtp=1&amp;bt=1&amp;bbb=1&amp;hb=1"/>
              <p:cNvSpPr/>
              <p:nvPr/>
            </p:nvSpPr>
            <p:spPr>
              <a:xfrm>
                <a:off x="539496" y="828000"/>
                <a:ext cx="11109960" cy="1855661"/>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已知升级改造前该工厂产品的优级品率</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=0.5</m:t>
                    </m:r>
                  </m:oMath>
                </a14:m>
                <a:r>
                  <a:rPr lang="en-US" altLang="zh-CN" sz="1800" b="0" i="0" dirty="0">
                    <a:solidFill>
                      <a:srgbClr val="244061"/>
                    </a:solidFill>
                    <a:latin typeface="Times New Roman" pitchFamily="34" charset="0"/>
                    <a:ea typeface="微软雅黑" pitchFamily="34" charset="-122"/>
                    <a:cs typeface="Times New Roman" pitchFamily="34" charset="-120"/>
                  </a:rPr>
                  <a:t>.设</a:t>
                </a: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𝑝</m:t>
                        </m:r>
                      </m:e>
                    </m:bar>
                  </m:oMath>
                </a14:m>
                <a:r>
                  <a:rPr lang="en-US" altLang="zh-CN" sz="1800" b="0" i="0" dirty="0">
                    <a:solidFill>
                      <a:srgbClr val="244061"/>
                    </a:solidFill>
                    <a:latin typeface="Times New Roman" pitchFamily="34" charset="0"/>
                    <a:ea typeface="微软雅黑" pitchFamily="34" charset="-122"/>
                    <a:cs typeface="Times New Roman" pitchFamily="34" charset="-120"/>
                  </a:rPr>
                  <a:t>为升级改造后抽取的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件产品的优级品率</a:t>
                </a:r>
                <a:r>
                  <a:rPr lang="en-US" altLang="zh-CN" sz="1800" b="0" i="0">
                    <a:solidFill>
                      <a:srgbClr val="244061"/>
                    </a:solidFill>
                    <a:latin typeface="Times New Roman" pitchFamily="34" charset="0"/>
                    <a:ea typeface="微软雅黑" pitchFamily="34" charset="-122"/>
                    <a:cs typeface="Times New Roman" pitchFamily="34" charset="-120"/>
                  </a:rPr>
                  <a:t>，如果</a:t>
                </a:r>
              </a:p>
              <a:p>
                <a:pPr latinLnBrk="1">
                  <a:lnSpc>
                    <a:spcPts val="4400"/>
                  </a:lnSpc>
                </a:pPr>
                <a14:m>
                  <m:oMath xmlns:m="http://schemas.openxmlformats.org/officeDocument/2006/math">
                    <m:bar>
                      <m:barPr>
                        <m:pos m:val="top"/>
                        <m:ctrlPr>
                          <a:rPr lang="en-US" altLang="zh-CN" sz="1800">
                            <a:solidFill>
                              <a:srgbClr val="244061"/>
                            </a:solidFill>
                            <a:latin typeface="Cambria Math" panose="02040503050406030204" pitchFamily="18" charset="0"/>
                          </a:rPr>
                        </m:ctrlPr>
                      </m:barPr>
                      <m:e>
                        <m:r>
                          <a:rPr lang="en-US" altLang="zh-CN" sz="1800">
                            <a:solidFill>
                              <a:srgbClr val="244061"/>
                            </a:solidFill>
                            <a:latin typeface="Cambria Math" panose="02040503050406030204" pitchFamily="18" charset="0"/>
                          </a:rPr>
                          <m:t>𝑝</m:t>
                        </m:r>
                      </m:e>
                    </m:bar>
                    <m:r>
                      <a:rPr lang="en-US" altLang="zh-CN" sz="1800" b="0" i="0">
                        <a:solidFill>
                          <a:srgbClr val="244061"/>
                        </a:solidFill>
                        <a:latin typeface="Cambria Math" pitchFamily="34" charset="0"/>
                        <a:ea typeface="Cambria Math" pitchFamily="34" charset="-122"/>
                        <a:cs typeface="Cambria Math" pitchFamily="34" charset="-120"/>
                      </a:rPr>
                      <m:t>&gt;</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(1−</m:t>
                            </m:r>
                            <m:r>
                              <a:rPr lang="en-US" altLang="zh-CN" sz="1800" b="0" i="0">
                                <a:solidFill>
                                  <a:srgbClr val="244061"/>
                                </a:solidFill>
                                <a:latin typeface="Cambria Math" pitchFamily="34" charset="0"/>
                                <a:ea typeface="Cambria Math" pitchFamily="34" charset="-122"/>
                                <a:cs typeface="Cambria Math" pitchFamily="34" charset="-120"/>
                              </a:rPr>
                              <m:t>𝑝</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𝑛</m:t>
                            </m:r>
                          </m:den>
                        </m:f>
                      </m:e>
                    </m:rad>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,则认为该工厂产品的优级品率提高了.根据抽取的150件产品的数据</a:t>
                </a:r>
                <a:r>
                  <a:rPr lang="en-US" altLang="zh-CN" sz="1800" b="0" i="0">
                    <a:solidFill>
                      <a:srgbClr val="244061"/>
                    </a:solidFill>
                    <a:latin typeface="Times New Roman" pitchFamily="34" charset="0"/>
                    <a:ea typeface="微软雅黑" pitchFamily="34" charset="-122"/>
                    <a:cs typeface="Times New Roman" pitchFamily="34" charset="-120"/>
                  </a:rPr>
                  <a:t>，能否认为生产线智能</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化升级改造后</a:t>
                </a:r>
                <a:r>
                  <a:rPr lang="en-US" altLang="zh-CN" sz="1800" b="0" i="0" dirty="0">
                    <a:solidFill>
                      <a:srgbClr val="244061"/>
                    </a:solidFill>
                    <a:latin typeface="Times New Roman" pitchFamily="34" charset="0"/>
                    <a:ea typeface="微软雅黑" pitchFamily="34" charset="-122"/>
                    <a:cs typeface="Times New Roman" pitchFamily="34" charset="-120"/>
                  </a:rPr>
                  <a:t>，该工厂产品的优级品率提高了?</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244061"/>
                            </a:solidFill>
                            <a:latin typeface="Cambria Math" pitchFamily="34" charset="0"/>
                            <a:ea typeface="Cambria Math" pitchFamily="34" charset="-122"/>
                            <a:cs typeface="Cambria Math" pitchFamily="34" charset="-120"/>
                          </a:rPr>
                          <m:t>150</m:t>
                        </m:r>
                      </m:e>
                    </m:rad>
                    <m:r>
                      <a:rPr lang="en-US" altLang="zh-CN" sz="1800" b="0" i="0">
                        <a:solidFill>
                          <a:srgbClr val="244061"/>
                        </a:solidFill>
                        <a:latin typeface="Cambria Math" pitchFamily="34" charset="0"/>
                        <a:ea typeface="Cambria Math" pitchFamily="34" charset="-122"/>
                        <a:cs typeface="Cambria Math" pitchFamily="34" charset="-120"/>
                      </a:rPr>
                      <m:t>≈12.247</m:t>
                    </m:r>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6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𝜒</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a:solidFill>
                          <a:srgbClr val="244061"/>
                        </a:solidFill>
                        <a:latin typeface="Cambria Math" pitchFamily="34" charset="0"/>
                        <a:ea typeface="Cambria Math" pitchFamily="34" charset="-122"/>
                        <a:cs typeface="Cambria Math" pitchFamily="34" charset="-120"/>
                      </a:rPr>
                      <m:t>=</m:t>
                    </m:r>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𝑛</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𝑏𝑐</m:t>
                        </m:r>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2</m:t>
                            </m:r>
                          </m:sup>
                        </m:sSup>
                      </m:num>
                      <m:den>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𝑎</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𝑐</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𝑏</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𝑑</m:t>
                        </m: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7_BD.24_1#f20cab48c?vcp=1&amp;vop=1&amp;pid=12dd569f9&amp;color=36,64,97&amp;vtp=1&amp;bt=1&amp;bbb=1&amp;hb=1"/>
              <p:cNvSpPr>
                <a:spLocks noRot="1" noChangeAspect="1" noMove="1" noResize="1" noEditPoints="1" noAdjustHandles="1" noChangeArrowheads="1" noChangeShapeType="1" noTextEdit="1"/>
              </p:cNvSpPr>
              <p:nvPr/>
            </p:nvSpPr>
            <p:spPr>
              <a:xfrm>
                <a:off x="539496" y="828000"/>
                <a:ext cx="11109960" cy="1855661"/>
              </a:xfrm>
              <a:prstGeom prst="rect">
                <a:avLst/>
              </a:prstGeom>
              <a:blipFill>
                <a:blip r:embed="rId3"/>
                <a:stretch>
                  <a:fillRect l="-1317" b="-263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7" name="QO_7_BD.24_2#f20cab48c?colgroup=11,11,11,11&amp;vcp=1&amp;vop=1&amp;pid=12dd569f9&amp;color=36,64,97&amp;vtp=1&amp;bbb=1"/>
              <p:cNvGraphicFramePr>
                <a:graphicFrameLocks noGrp="1"/>
              </p:cNvGraphicFramePr>
              <p:nvPr>
                <p:extLst>
                  <p:ext uri="{D42A27DB-BD31-4B8C-83A1-F6EECF244321}">
                    <p14:modId xmlns:p14="http://schemas.microsoft.com/office/powerpoint/2010/main" val="3811973011"/>
                  </p:ext>
                </p:extLst>
              </p:nvPr>
            </p:nvGraphicFramePr>
            <p:xfrm>
              <a:off x="539496" y="2818090"/>
              <a:ext cx="11064240" cy="857886"/>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428943">
                    <a:tc>
                      <a:txBody>
                        <a:bodyPr/>
                        <a:lstStyle/>
                        <a:p>
                          <a:pPr algn="ctr" latinLnBrk="1" hangingPunct="0">
                            <a:lnSpc>
                              <a:spcPts val="32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943">
                    <a:tc>
                      <a:txBody>
                        <a:bodyPr/>
                        <a:lstStyle/>
                        <a:p>
                          <a:pPr algn="ctr" latinLnBrk="1" hangingPunct="0">
                            <a:lnSpc>
                              <a:spcPts val="30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7" name="QO_7_BD.24_2#f20cab48c?colgroup=11,11,11,11&amp;vcp=1&amp;vop=1&amp;pid=12dd569f9&amp;color=36,64,97&amp;vtp=1&amp;bbb=1"/>
              <p:cNvGraphicFramePr>
                <a:graphicFrameLocks noGrp="1"/>
              </p:cNvGraphicFramePr>
              <p:nvPr>
                <p:extLst>
                  <p:ext uri="{D42A27DB-BD31-4B8C-83A1-F6EECF244321}">
                    <p14:modId xmlns:p14="http://schemas.microsoft.com/office/powerpoint/2010/main" val="3811973011"/>
                  </p:ext>
                </p:extLst>
              </p:nvPr>
            </p:nvGraphicFramePr>
            <p:xfrm>
              <a:off x="539496" y="2818090"/>
              <a:ext cx="11064240" cy="857886"/>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4289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408" r="-298684" b="-121127"/>
                          </a:stretch>
                        </a:blipFill>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894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01408" r="-298684" b="-21127"/>
                          </a:stretch>
                        </a:blipFill>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1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7_AN.25_1#f20cab48c?vcp=1&amp;vop=1&amp;pid=12dd569f9&amp;color=36,64,97&amp;vtp=1&amp;bbb=1"/>
              <p:cNvSpPr/>
              <p:nvPr/>
            </p:nvSpPr>
            <p:spPr>
              <a:xfrm>
                <a:off x="539496" y="3808690"/>
                <a:ext cx="11109960" cy="21829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【解】由题中数据知，</a:t>
                </a:r>
                <a:endParaRPr lang="en-US" altLang="zh-CN" sz="1800" dirty="0"/>
              </a:p>
              <a:p>
                <a:pPr latinLnBrk="1">
                  <a:lnSpc>
                    <a:spcPts val="3300"/>
                  </a:lnSpc>
                </a:pP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𝑝</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96</m:t>
                        </m:r>
                      </m:num>
                      <m:den>
                        <m:r>
                          <a:rPr lang="en-US" altLang="zh-CN" sz="1800" b="0" i="0">
                            <a:solidFill>
                              <a:srgbClr val="6565FF"/>
                            </a:solidFill>
                            <a:latin typeface="Cambria Math" pitchFamily="34" charset="0"/>
                            <a:ea typeface="Cambria Math" pitchFamily="34" charset="-122"/>
                            <a:cs typeface="Cambria Math" pitchFamily="34" charset="-120"/>
                          </a:rPr>
                          <m:t>150</m:t>
                        </m:r>
                      </m:den>
                    </m:f>
                    <m:r>
                      <a:rPr lang="en-US" altLang="zh-CN" sz="1800" b="0" i="0">
                        <a:solidFill>
                          <a:srgbClr val="6565FF"/>
                        </a:solidFill>
                        <a:latin typeface="Cambria Math" pitchFamily="34" charset="0"/>
                        <a:ea typeface="Cambria Math" pitchFamily="34" charset="-122"/>
                        <a:cs typeface="Cambria Math" pitchFamily="34" charset="-120"/>
                      </a:rPr>
                      <m:t>=0.64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5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+1.65</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𝑝</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𝑛</m:t>
                            </m:r>
                          </m:den>
                        </m:f>
                      </m:e>
                    </m:rad>
                    <m:r>
                      <a:rPr lang="en-US" altLang="zh-CN" sz="1800" b="0" i="0">
                        <a:solidFill>
                          <a:srgbClr val="6565FF"/>
                        </a:solidFill>
                        <a:latin typeface="Cambria Math" pitchFamily="34" charset="0"/>
                        <a:ea typeface="Cambria Math" pitchFamily="34" charset="-122"/>
                        <a:cs typeface="Cambria Math" pitchFamily="34" charset="-120"/>
                      </a:rPr>
                      <m:t>=0.5+1.65</m:t>
                    </m:r>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0.5×0.5</m:t>
                            </m:r>
                          </m:num>
                          <m:den>
                            <m:r>
                              <a:rPr lang="en-US" altLang="zh-CN" sz="1800" b="0" i="0">
                                <a:solidFill>
                                  <a:srgbClr val="6565FF"/>
                                </a:solidFill>
                                <a:latin typeface="Cambria Math" pitchFamily="34" charset="0"/>
                                <a:ea typeface="Cambria Math" pitchFamily="34" charset="-122"/>
                                <a:cs typeface="Cambria Math" pitchFamily="34" charset="-120"/>
                              </a:rPr>
                              <m:t>150</m:t>
                            </m:r>
                          </m:den>
                        </m:f>
                      </m:e>
                    </m:rad>
                    <m:r>
                      <a:rPr lang="en-US" altLang="zh-CN" sz="1800" b="0" i="0">
                        <a:solidFill>
                          <a:srgbClr val="6565FF"/>
                        </a:solidFill>
                        <a:latin typeface="Cambria Math" pitchFamily="34" charset="0"/>
                        <a:ea typeface="Cambria Math" pitchFamily="34" charset="-122"/>
                        <a:cs typeface="Cambria Math" pitchFamily="34" charset="-120"/>
                      </a:rPr>
                      <m:t>=0.5+1.65×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m:t>
                        </m:r>
                      </m:num>
                      <m:den>
                        <m:rad>
                          <m:radPr>
                            <m:degHide m:val="on"/>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radPr>
                          <m:deg/>
                          <m:e>
                            <m:r>
                              <a:rPr lang="en-US" altLang="zh-CN" sz="1800" b="0" i="0">
                                <a:solidFill>
                                  <a:srgbClr val="6565FF"/>
                                </a:solidFill>
                                <a:latin typeface="Cambria Math" pitchFamily="34" charset="0"/>
                                <a:ea typeface="Cambria Math" pitchFamily="34" charset="-122"/>
                                <a:cs typeface="Cambria Math" pitchFamily="34" charset="-120"/>
                              </a:rPr>
                              <m:t>150</m:t>
                            </m:r>
                          </m:e>
                        </m:rad>
                      </m:den>
                    </m:f>
                    <m:r>
                      <a:rPr lang="en-US" altLang="zh-CN" sz="1800" b="0" i="0">
                        <a:solidFill>
                          <a:srgbClr val="6565FF"/>
                        </a:solidFill>
                        <a:latin typeface="Cambria Math" pitchFamily="34" charset="0"/>
                        <a:ea typeface="Cambria Math" pitchFamily="34" charset="-122"/>
                        <a:cs typeface="Cambria Math" pitchFamily="34" charset="-120"/>
                      </a:rPr>
                      <m:t>≈0.5+1.65×</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0.5</m:t>
                        </m:r>
                      </m:num>
                      <m:den>
                        <m:r>
                          <a:rPr lang="en-US" altLang="zh-CN" sz="1800" b="0" i="0">
                            <a:solidFill>
                              <a:srgbClr val="6565FF"/>
                            </a:solidFill>
                            <a:latin typeface="Cambria Math" pitchFamily="34" charset="0"/>
                            <a:ea typeface="Cambria Math" pitchFamily="34" charset="-122"/>
                            <a:cs typeface="Cambria Math" pitchFamily="34" charset="-120"/>
                          </a:rPr>
                          <m:t>12.247</m:t>
                        </m:r>
                      </m:den>
                    </m:f>
                    <m:r>
                      <a:rPr lang="en-US" altLang="zh-CN" sz="1800" b="0" i="0">
                        <a:solidFill>
                          <a:srgbClr val="6565FF"/>
                        </a:solidFill>
                        <a:latin typeface="Cambria Math" pitchFamily="34" charset="0"/>
                        <a:ea typeface="Cambria Math" pitchFamily="34" charset="-122"/>
                        <a:cs typeface="Cambria Math" pitchFamily="34" charset="-120"/>
                      </a:rPr>
                      <m:t>≈0.57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又</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0.64&gt;0.57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以可以认为生产线智能化升级改造后</a:t>
                </a:r>
                <a:r>
                  <a:rPr lang="en-US" altLang="zh-CN" sz="1800" b="0" i="0" dirty="0">
                    <a:solidFill>
                      <a:srgbClr val="6565FF"/>
                    </a:solidFill>
                    <a:latin typeface="Times New Roman" pitchFamily="34" charset="0"/>
                    <a:ea typeface="微软雅黑" pitchFamily="34" charset="-122"/>
                    <a:cs typeface="Times New Roman" pitchFamily="34" charset="-120"/>
                  </a:rPr>
                  <a:t>，该工厂产品的优级品率提高了.</a:t>
                </a:r>
                <a:endParaRPr lang="en-US" altLang="zh-CN" sz="1800" dirty="0"/>
              </a:p>
            </p:txBody>
          </p:sp>
        </mc:Choice>
        <mc:Fallback>
          <p:sp>
            <p:nvSpPr>
              <p:cNvPr id="4" name="QO_7_AN.25_1#f20cab48c?vcp=1&amp;vop=1&amp;pid=12dd569f9&amp;color=36,64,97&amp;vtp=1&amp;bbb=1"/>
              <p:cNvSpPr>
                <a:spLocks noRot="1" noChangeAspect="1" noMove="1" noResize="1" noEditPoints="1" noAdjustHandles="1" noChangeArrowheads="1" noChangeShapeType="1" noTextEdit="1"/>
              </p:cNvSpPr>
              <p:nvPr/>
            </p:nvSpPr>
            <p:spPr>
              <a:xfrm>
                <a:off x="539496" y="3808690"/>
                <a:ext cx="11109960" cy="2182940"/>
              </a:xfrm>
              <a:prstGeom prst="rect">
                <a:avLst/>
              </a:prstGeom>
              <a:blipFill>
                <a:blip r:embed="rId5"/>
                <a:stretch>
                  <a:fillRect l="-1317" b="-614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6_BD.26_1#3b2c1311a?vcp=1&amp;vop=1&amp;pid=3c43604d2&amp;color=36,64,97&amp;vtp=1&amp;bt=1&amp;bbb=1&amp;hb=1"/>
          <p:cNvSpPr/>
          <p:nvPr/>
        </p:nvSpPr>
        <p:spPr>
          <a:xfrm>
            <a:off x="539496" y="828000"/>
            <a:ext cx="11109960" cy="947865"/>
          </a:xfrm>
          <a:prstGeom prst="rect">
            <a:avLst/>
          </a:prstGeom>
          <a:noFill/>
          <a:ln/>
        </p:spPr>
        <p:txBody>
          <a:bodyPr wrap="none" lIns="0" tIns="0" rIns="0" bIns="0" rtlCol="0" anchor="t"/>
          <a:lstStyle/>
          <a:p>
            <a:pPr algn="l" latinLnBrk="1">
              <a:lnSpc>
                <a:spcPts val="2600"/>
              </a:lnSpc>
            </a:pPr>
            <a:r>
              <a:rPr lang="en-US" altLang="zh-CN" sz="1800" b="1" i="0" dirty="0">
                <a:solidFill>
                  <a:srgbClr val="244061"/>
                </a:solidFill>
                <a:latin typeface="Times New Roman" pitchFamily="34" charset="0"/>
                <a:ea typeface="微软雅黑" pitchFamily="34" charset="-122"/>
                <a:cs typeface="Times New Roman" pitchFamily="34" charset="-120"/>
              </a:rPr>
              <a:t>例6</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[全国新高考Ⅰ2022·20,12分</a:t>
            </a:r>
            <a:r>
              <a:rPr lang="en-US" altLang="zh-CN" sz="1800" b="0" i="0">
                <a:solidFill>
                  <a:srgbClr val="244061"/>
                </a:solidFill>
                <a:latin typeface="仿宋" pitchFamily="34" charset="0"/>
                <a:ea typeface="仿宋" pitchFamily="34" charset="-122"/>
                <a:cs typeface="仿宋" pitchFamily="34" charset="-120"/>
              </a:rPr>
              <a:t>]</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一医疗团队为研究某地的一种地方性疾病与当地居民的卫生习惯</a:t>
            </a:r>
          </a:p>
          <a:p>
            <a:pPr latinLnBrk="1">
              <a:lnSpc>
                <a:spcPts val="2600"/>
              </a:lnSpc>
            </a:pPr>
            <a:r>
              <a:rPr lang="en-US" altLang="zh-CN" sz="1800" b="0" i="0">
                <a:solidFill>
                  <a:srgbClr val="244061"/>
                </a:solidFill>
                <a:latin typeface="Times New Roman" pitchFamily="34" charset="0"/>
                <a:ea typeface="微软雅黑" pitchFamily="34" charset="-122"/>
                <a:cs typeface="Times New Roman" pitchFamily="34" charset="-120"/>
              </a:rPr>
              <a:t>（</a:t>
            </a:r>
            <a:r>
              <a:rPr lang="en-US" altLang="zh-CN" sz="1800" b="0" i="0" dirty="0">
                <a:solidFill>
                  <a:srgbClr val="244061"/>
                </a:solidFill>
                <a:latin typeface="Times New Roman" pitchFamily="34" charset="0"/>
                <a:ea typeface="微软雅黑" pitchFamily="34" charset="-122"/>
                <a:cs typeface="Times New Roman" pitchFamily="34" charset="-120"/>
              </a:rPr>
              <a:t>卫生习惯分为良好和不够良好两类）的关系，在已患该疾病的病例中随机调查了100例（称为病例组</a:t>
            </a:r>
            <a:r>
              <a:rPr lang="en-US" altLang="zh-CN" sz="1800" b="0" i="0">
                <a:solidFill>
                  <a:srgbClr val="244061"/>
                </a:solidFill>
                <a:latin typeface="Times New Roman" pitchFamily="34" charset="0"/>
                <a:ea typeface="微软雅黑" pitchFamily="34" charset="-122"/>
                <a:cs typeface="Times New Roman" pitchFamily="34" charset="-120"/>
              </a:rPr>
              <a:t>），同时</a:t>
            </a:r>
          </a:p>
          <a:p>
            <a:pPr latinLnBrk="1">
              <a:lnSpc>
                <a:spcPts val="2400"/>
              </a:lnSpc>
            </a:pPr>
            <a:r>
              <a:rPr lang="en-US" altLang="zh-CN" b="0" i="0">
                <a:solidFill>
                  <a:srgbClr val="244061"/>
                </a:solidFill>
                <a:latin typeface="Times New Roman" pitchFamily="34" charset="0"/>
                <a:ea typeface="微软雅黑" pitchFamily="34" charset="-122"/>
                <a:cs typeface="Times New Roman" pitchFamily="34" charset="-120"/>
              </a:rPr>
              <a:t>在未患该疾病的人群中随机调查了</a:t>
            </a:r>
            <a:r>
              <a:rPr lang="en-US" altLang="zh-CN" b="0" i="0" dirty="0">
                <a:solidFill>
                  <a:srgbClr val="244061"/>
                </a:solidFill>
                <a:latin typeface="Times New Roman" pitchFamily="34" charset="0"/>
                <a:ea typeface="微软雅黑" pitchFamily="34" charset="-122"/>
                <a:cs typeface="Times New Roman" pitchFamily="34" charset="-120"/>
              </a:rPr>
              <a:t>100人（称为对照组），得到如下数据：</a:t>
            </a:r>
            <a:endParaRPr lang="en-US" altLang="zh-CN" dirty="0"/>
          </a:p>
        </p:txBody>
      </p:sp>
      <p:graphicFrame>
        <p:nvGraphicFramePr>
          <p:cNvPr id="18" name="QO_6_BD.26_2#3b2c1311a?colgroup=17,17,11&amp;vcp=1&amp;vop=1&amp;pid=3c43604d2&amp;color=36,64,97&amp;vtp=1&amp;bbb=1"/>
          <p:cNvGraphicFramePr>
            <a:graphicFrameLocks noGrp="1"/>
          </p:cNvGraphicFramePr>
          <p:nvPr>
            <p:extLst>
              <p:ext uri="{D42A27DB-BD31-4B8C-83A1-F6EECF244321}">
                <p14:modId xmlns:p14="http://schemas.microsoft.com/office/powerpoint/2010/main" val="604442890"/>
              </p:ext>
            </p:extLst>
          </p:nvPr>
        </p:nvGraphicFramePr>
        <p:xfrm>
          <a:off x="539496" y="1907881"/>
          <a:ext cx="11073384" cy="1097218"/>
        </p:xfrm>
        <a:graphic>
          <a:graphicData uri="http://schemas.openxmlformats.org/drawingml/2006/table">
            <a:tbl>
              <a:tblPr/>
              <a:tblGrid>
                <a:gridCol w="4169664">
                  <a:extLst>
                    <a:ext uri="{9D8B030D-6E8A-4147-A177-3AD203B41FA5}">
                      <a16:colId xmlns:a16="http://schemas.microsoft.com/office/drawing/2014/main" val="20000"/>
                    </a:ext>
                  </a:extLst>
                </a:gridCol>
                <a:gridCol w="4169664">
                  <a:extLst>
                    <a:ext uri="{9D8B030D-6E8A-4147-A177-3AD203B41FA5}">
                      <a16:colId xmlns:a16="http://schemas.microsoft.com/office/drawing/2014/main" val="20001"/>
                    </a:ext>
                  </a:extLst>
                </a:gridCol>
                <a:gridCol w="2734056">
                  <a:extLst>
                    <a:ext uri="{9D8B030D-6E8A-4147-A177-3AD203B41FA5}">
                      <a16:colId xmlns:a16="http://schemas.microsoft.com/office/drawing/2014/main" val="20002"/>
                    </a:ext>
                  </a:extLst>
                </a:gridCol>
              </a:tblGrid>
              <a:tr h="362776">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244061"/>
                          </a:solidFill>
                          <a:latin typeface="Times New Roman" pitchFamily="34" charset="0"/>
                          <a:ea typeface="微软雅黑" pitchFamily="34" charset="-122"/>
                          <a:cs typeface="Times New Roman"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244061"/>
                          </a:solidFill>
                          <a:latin typeface="Times New Roman" pitchFamily="34" charset="0"/>
                          <a:ea typeface="微软雅黑" pitchFamily="34" charset="-122"/>
                          <a:cs typeface="Times New Roman"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7221">
                <a:tc>
                  <a:txBody>
                    <a:bodyPr/>
                    <a:lstStyle/>
                    <a:p>
                      <a:pPr algn="ctr" latinLnBrk="1" hangingPunct="0">
                        <a:lnSpc>
                          <a:spcPts val="2400"/>
                        </a:lnSpc>
                      </a:pPr>
                      <a:r>
                        <a:rPr lang="en-US" altLang="zh-CN" sz="1800" b="1" i="0">
                          <a:solidFill>
                            <a:srgbClr val="244061"/>
                          </a:solidFill>
                          <a:latin typeface="Times New Roman" pitchFamily="34" charset="0"/>
                          <a:ea typeface="微软雅黑" pitchFamily="34" charset="-122"/>
                          <a:cs typeface="Times New Roman"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244061"/>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244061"/>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7221">
                <a:tc>
                  <a:txBody>
                    <a:bodyPr/>
                    <a:lstStyle/>
                    <a:p>
                      <a:pPr algn="ctr" latinLnBrk="1" hangingPunct="0">
                        <a:lnSpc>
                          <a:spcPts val="2400"/>
                        </a:lnSpc>
                      </a:pPr>
                      <a:r>
                        <a:rPr lang="en-US" altLang="zh-CN" sz="1800" b="1" i="0">
                          <a:solidFill>
                            <a:srgbClr val="244061"/>
                          </a:solidFill>
                          <a:latin typeface="Times New Roman" pitchFamily="34" charset="0"/>
                          <a:ea typeface="微软雅黑" pitchFamily="34" charset="-122"/>
                          <a:cs typeface="Times New Roman"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244061"/>
                          </a:solidFill>
                          <a:latin typeface="Times New Roman" pitchFamily="34" charset="0"/>
                          <a:ea typeface="微软雅黑" pitchFamily="34" charset="-122"/>
                          <a:cs typeface="Times New Roman"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AlternateContent xmlns:mc="http://schemas.openxmlformats.org/markup-compatibility/2006">
        <mc:Choice xmlns:a14="http://schemas.microsoft.com/office/drawing/2010/main" Requires="a14">
          <p:sp>
            <p:nvSpPr>
              <p:cNvPr id="4" name="QO_7_BD.27_1#0598e75a5?vcp=1&amp;vop=1&amp;pid=3b2c1311a&amp;color=36,64,97&amp;vtp=1&amp;bbb=1"/>
              <p:cNvSpPr/>
              <p:nvPr/>
            </p:nvSpPr>
            <p:spPr>
              <a:xfrm>
                <a:off x="539496" y="3139781"/>
                <a:ext cx="11109960" cy="296990"/>
              </a:xfrm>
              <a:prstGeom prst="rect">
                <a:avLst/>
              </a:prstGeom>
              <a:noFill/>
              <a:ln/>
            </p:spPr>
            <p:txBody>
              <a:bodyPr wrap="none" lIns="0" tIns="0" rIns="0" bIns="0" rtlCol="0" anchor="t"/>
              <a:lstStyle/>
              <a:p>
                <a:pPr algn="l" latinLnBrk="1">
                  <a:lnSpc>
                    <a:spcPts val="25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能否有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的把握认为患该疾病群体与未患该疾病群体的卫生习惯有差异？</a:t>
                </a:r>
                <a:endParaRPr lang="en-US" altLang="zh-CN" sz="1800" dirty="0"/>
              </a:p>
            </p:txBody>
          </p:sp>
        </mc:Choice>
        <mc:Fallback>
          <p:sp>
            <p:nvSpPr>
              <p:cNvPr id="4" name="QO_7_BD.27_1#0598e75a5?vcp=1&amp;vop=1&amp;pid=3b2c1311a&amp;color=36,64,97&amp;vtp=1&amp;bbb=1"/>
              <p:cNvSpPr>
                <a:spLocks noRot="1" noChangeAspect="1" noMove="1" noResize="1" noEditPoints="1" noAdjustHandles="1" noChangeArrowheads="1" noChangeShapeType="1" noTextEdit="1"/>
              </p:cNvSpPr>
              <p:nvPr/>
            </p:nvSpPr>
            <p:spPr>
              <a:xfrm>
                <a:off x="539496" y="3139781"/>
                <a:ext cx="11109960" cy="296990"/>
              </a:xfrm>
              <a:prstGeom prst="rect">
                <a:avLst/>
              </a:prstGeom>
              <a:blipFill>
                <a:blip r:embed="rId3"/>
                <a:stretch>
                  <a:fillRect l="-1317" t="-20408" b="-46939"/>
                </a:stretch>
              </a:blipFill>
              <a:ln/>
            </p:spPr>
            <p:txBody>
              <a:bodyPr/>
              <a:lstStyle/>
              <a:p>
                <a:r>
                  <a:rPr lang="zh-CN" altLang="en-US">
                    <a:noFill/>
                  </a:rPr>
                  <a:t> </a:t>
                </a:r>
              </a:p>
            </p:txBody>
          </p:sp>
        </mc:Fallback>
      </mc:AlternateContent>
      <p:sp>
        <p:nvSpPr>
          <p:cNvPr id="5" name="QO_7_AN.28_1#0598e75a5?vcp=1&amp;vop=1&amp;pid=3b2c1311a&amp;color=36,64,97&amp;vtp=1&amp;bbb=1"/>
          <p:cNvSpPr/>
          <p:nvPr/>
        </p:nvSpPr>
        <p:spPr>
          <a:xfrm>
            <a:off x="539496" y="3437849"/>
            <a:ext cx="11109960" cy="297180"/>
          </a:xfrm>
          <a:prstGeom prst="rect">
            <a:avLst/>
          </a:prstGeom>
          <a:noFill/>
          <a:ln/>
        </p:spPr>
        <p:txBody>
          <a:bodyPr wrap="none" lIns="0" tIns="0" rIns="0" bIns="0" rtlCol="0" anchor="t"/>
          <a:lstStyle/>
          <a:p>
            <a:pPr algn="l" latinLnBrk="1">
              <a:lnSpc>
                <a:spcPts val="2500"/>
              </a:lnSpc>
            </a:pPr>
            <a:r>
              <a:rPr lang="en-US" altLang="zh-CN" sz="1800" b="0" i="0" dirty="0">
                <a:solidFill>
                  <a:srgbClr val="6565FF"/>
                </a:solidFill>
                <a:latin typeface="Times New Roman" pitchFamily="34" charset="0"/>
                <a:ea typeface="微软雅黑" pitchFamily="34" charset="-122"/>
                <a:cs typeface="Times New Roman" pitchFamily="34" charset="-120"/>
              </a:rPr>
              <a:t>【解】</a:t>
            </a:r>
            <a:endParaRPr lang="en-US" altLang="zh-CN" sz="1800" dirty="0"/>
          </a:p>
        </p:txBody>
      </p:sp>
      <p:graphicFrame>
        <p:nvGraphicFramePr>
          <p:cNvPr id="35" name="QO_7_AN.28_2#0598e75a5?colgroup=11,11,11,11&amp;vcp=1&amp;vop=1&amp;pid=3b2c1311a&amp;color=36,64,97&amp;vtp=1&amp;bbb=1"/>
          <p:cNvGraphicFramePr>
            <a:graphicFrameLocks noGrp="1"/>
          </p:cNvGraphicFramePr>
          <p:nvPr>
            <p:extLst>
              <p:ext uri="{D42A27DB-BD31-4B8C-83A1-F6EECF244321}">
                <p14:modId xmlns:p14="http://schemas.microsoft.com/office/powerpoint/2010/main" val="3347938197"/>
              </p:ext>
            </p:extLst>
          </p:nvPr>
        </p:nvGraphicFramePr>
        <p:xfrm>
          <a:off x="539496" y="3862918"/>
          <a:ext cx="11064240" cy="1464439"/>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62776">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不够良好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良好</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7221">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病例组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67221">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对照组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67221">
                <a:tc>
                  <a:txBody>
                    <a:bodyPr/>
                    <a:lstStyle/>
                    <a:p>
                      <a:pPr algn="ctr" latinLnBrk="1" hangingPunct="0">
                        <a:lnSpc>
                          <a:spcPts val="24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150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400"/>
                        </a:lnSpc>
                      </a:pPr>
                      <a:r>
                        <a:rPr lang="en-US" altLang="zh-CN" sz="1800" b="0" i="0" dirty="0">
                          <a:solidFill>
                            <a:srgbClr val="6565FF"/>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7" name="QO_7_AN.28_3#0598e75a5?vcp=1&amp;vop=1&amp;pid=3b2c1311a&amp;color=36,64,97&amp;vtp=1&amp;bbb=1"/>
              <p:cNvSpPr/>
              <p:nvPr/>
            </p:nvSpPr>
            <p:spPr>
              <a:xfrm>
                <a:off x="539496" y="5463118"/>
                <a:ext cx="11109960" cy="728790"/>
              </a:xfrm>
              <a:prstGeom prst="rect">
                <a:avLst/>
              </a:prstGeom>
              <a:noFill/>
              <a:ln/>
            </p:spPr>
            <p:txBody>
              <a:bodyPr wrap="none" lIns="0" tIns="0" rIns="0" bIns="0" rtlCol="0" anchor="t"/>
              <a:lstStyle/>
              <a:p>
                <a:pPr algn="l" latinLnBrk="1">
                  <a:lnSpc>
                    <a:spcPts val="3400"/>
                  </a:lnSpc>
                </a:pP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200×(40×90−60×10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100×100×50×150</m:t>
                        </m:r>
                      </m:den>
                    </m:f>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=24&gt;6.635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00" dirty="0"/>
              </a:p>
              <a:p>
                <a:pPr latinLnBrk="1">
                  <a:lnSpc>
                    <a:spcPts val="25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的把握认为患该疾病群体与未患该疾病群体的卫生习惯有差异.</a:t>
                </a:r>
                <a:endParaRPr lang="en-US" altLang="zh-CN" sz="100" dirty="0"/>
              </a:p>
            </p:txBody>
          </p:sp>
        </mc:Choice>
        <mc:Fallback>
          <p:sp>
            <p:nvSpPr>
              <p:cNvPr id="7" name="QO_7_AN.28_3#0598e75a5?vcp=1&amp;vop=1&amp;pid=3b2c1311a&amp;color=36,64,97&amp;vtp=1&amp;bbb=1"/>
              <p:cNvSpPr>
                <a:spLocks noRot="1" noChangeAspect="1" noMove="1" noResize="1" noEditPoints="1" noAdjustHandles="1" noChangeArrowheads="1" noChangeShapeType="1" noTextEdit="1"/>
              </p:cNvSpPr>
              <p:nvPr/>
            </p:nvSpPr>
            <p:spPr>
              <a:xfrm>
                <a:off x="539496" y="5463118"/>
                <a:ext cx="11109960" cy="728790"/>
              </a:xfrm>
              <a:prstGeom prst="rect">
                <a:avLst/>
              </a:prstGeom>
              <a:blipFill>
                <a:blip r:embed="rId4"/>
                <a:stretch>
                  <a:fillRect l="-1317" b="-191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anim calcmode="lin" valueType="num">
                                      <p:cBhvr>
                                        <p:cTn id="18" dur="500" fill="hold"/>
                                        <p:tgtEl>
                                          <p:spTgt spid="35"/>
                                        </p:tgtEl>
                                        <p:attrNameLst>
                                          <p:attrName>ppt_x</p:attrName>
                                        </p:attrNameLst>
                                      </p:cBhvr>
                                      <p:tavLst>
                                        <p:tav tm="0">
                                          <p:val>
                                            <p:strVal val="#ppt_x"/>
                                          </p:val>
                                        </p:tav>
                                        <p:tav tm="100000">
                                          <p:val>
                                            <p:strVal val="#ppt_x"/>
                                          </p:val>
                                        </p:tav>
                                      </p:tavLst>
                                    </p:anim>
                                    <p:anim calcmode="lin" valueType="num">
                                      <p:cBhvr>
                                        <p:cTn id="19" dur="500" fill="hold"/>
                                        <p:tgtEl>
                                          <p:spTgt spid="3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
                                            <p:bg/>
                                          </p:spTgt>
                                        </p:tgtEl>
                                        <p:attrNameLst>
                                          <p:attrName>style.visibility</p:attrName>
                                        </p:attrNameLst>
                                      </p:cBhvr>
                                      <p:to>
                                        <p:strVal val="visible"/>
                                      </p:to>
                                    </p:set>
                                    <p:animEffect transition="in" filter="fade">
                                      <p:cBhvr>
                                        <p:cTn id="22" dur="500"/>
                                        <p:tgtEl>
                                          <p:spTgt spid="7">
                                            <p:bg/>
                                          </p:spTgt>
                                        </p:tgtEl>
                                      </p:cBhvr>
                                    </p:animEffect>
                                    <p:anim calcmode="lin" valueType="num">
                                      <p:cBhvr>
                                        <p:cTn id="23" dur="500" fill="hold"/>
                                        <p:tgtEl>
                                          <p:spTgt spid="7">
                                            <p:bg/>
                                          </p:spTgt>
                                        </p:tgtEl>
                                        <p:attrNameLst>
                                          <p:attrName>ppt_x</p:attrName>
                                        </p:attrNameLst>
                                      </p:cBhvr>
                                      <p:tavLst>
                                        <p:tav tm="0">
                                          <p:val>
                                            <p:strVal val="#ppt_x"/>
                                          </p:val>
                                        </p:tav>
                                        <p:tav tm="100000">
                                          <p:val>
                                            <p:strVal val="#ppt_x"/>
                                          </p:val>
                                        </p:tav>
                                      </p:tavLst>
                                    </p:anim>
                                    <p:anim calcmode="lin" valueType="num">
                                      <p:cBhvr>
                                        <p:cTn id="24" dur="500" fill="hold"/>
                                        <p:tgtEl>
                                          <p:spTgt spid="7">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xEl>
                                              <p:pRg st="0" end="0"/>
                                            </p:txEl>
                                          </p:spTgt>
                                        </p:tgtEl>
                                        <p:attrNameLst>
                                          <p:attrName>style.visibility</p:attrName>
                                        </p:attrNameLst>
                                      </p:cBhvr>
                                      <p:to>
                                        <p:strVal val="visible"/>
                                      </p:to>
                                    </p:set>
                                    <p:animEffect transition="in" filter="fade">
                                      <p:cBhvr>
                                        <p:cTn id="27" dur="500"/>
                                        <p:tgtEl>
                                          <p:spTgt spid="7">
                                            <p:txEl>
                                              <p:pRg st="0" end="0"/>
                                            </p:txEl>
                                          </p:spTgt>
                                        </p:tgtEl>
                                      </p:cBhvr>
                                    </p:animEffect>
                                    <p:anim calcmode="lin" valueType="num">
                                      <p:cBhvr>
                                        <p:cTn id="2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7">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xEl>
                                              <p:pRg st="1" end="1"/>
                                            </p:txEl>
                                          </p:spTgt>
                                        </p:tgtEl>
                                        <p:attrNameLst>
                                          <p:attrName>style.visibility</p:attrName>
                                        </p:attrNameLst>
                                      </p:cBhvr>
                                      <p:to>
                                        <p:strVal val="visible"/>
                                      </p:to>
                                    </p:set>
                                    <p:animEffect transition="in" filter="fade">
                                      <p:cBhvr>
                                        <p:cTn id="32" dur="500"/>
                                        <p:tgtEl>
                                          <p:spTgt spid="7">
                                            <p:txEl>
                                              <p:pRg st="1" end="1"/>
                                            </p:txEl>
                                          </p:spTgt>
                                        </p:tgtEl>
                                      </p:cBhvr>
                                    </p:animEffect>
                                    <p:anim calcmode="lin" valueType="num">
                                      <p:cBhvr>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9_1#bc1bf9d07?vcp=1&amp;vop=1&amp;pid=3b2c1311a&amp;color=36,64,97&amp;vtp=1&amp;bt=1&amp;bbb=1&amp;hb=1"/>
              <p:cNvSpPr/>
              <p:nvPr/>
            </p:nvSpPr>
            <p:spPr>
              <a:xfrm>
                <a:off x="539496" y="2090597"/>
                <a:ext cx="11109960" cy="9525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从该地的人群中任选一人，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𝐴</m:t>
                    </m:r>
                  </m:oMath>
                </a14:m>
                <a:r>
                  <a:rPr lang="en-US" altLang="zh-CN" sz="1800" b="0" i="0" dirty="0">
                    <a:solidFill>
                      <a:srgbClr val="244061"/>
                    </a:solidFill>
                    <a:latin typeface="Times New Roman" pitchFamily="34" charset="0"/>
                    <a:ea typeface="微软雅黑" pitchFamily="34" charset="-122"/>
                    <a:cs typeface="Times New Roman" pitchFamily="34" charset="-120"/>
                  </a:rPr>
                  <a:t>表示事件“选到的人卫生习惯不够良好”，</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表示事件</a:t>
                </a:r>
                <a:r>
                  <a:rPr lang="en-US" altLang="zh-CN" sz="1800" b="0" i="0">
                    <a:solidFill>
                      <a:srgbClr val="244061"/>
                    </a:solidFill>
                    <a:latin typeface="Times New Roman" pitchFamily="34" charset="0"/>
                    <a:ea typeface="微软雅黑" pitchFamily="34" charset="-122"/>
                    <a:cs typeface="Times New Roman" pitchFamily="34" charset="-120"/>
                  </a:rPr>
                  <a:t>“选到的人患有该疾</a:t>
                </a:r>
              </a:p>
              <a:p>
                <a:pPr latinLnBrk="1">
                  <a:lnSpc>
                    <a:spcPts val="4200"/>
                  </a:lnSpc>
                </a:pPr>
                <a:r>
                  <a:rPr lang="en-US" altLang="zh-CN" b="0" i="0">
                    <a:solidFill>
                      <a:srgbClr val="244061"/>
                    </a:solidFill>
                    <a:latin typeface="Times New Roman" pitchFamily="34" charset="0"/>
                    <a:ea typeface="微软雅黑" pitchFamily="34" charset="-122"/>
                    <a:cs typeface="Times New Roman" pitchFamily="34" charset="-120"/>
                  </a:rPr>
                  <a:t>病</a:t>
                </a:r>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𝐵</m:t>
                            </m:r>
                          </m:e>
                        </m:ba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𝐴</m:t>
                        </m: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r>
                          <a:rPr lang="en-US" altLang="zh-CN" b="0" i="0">
                            <a:solidFill>
                              <a:srgbClr val="244061"/>
                            </a:solidFill>
                            <a:latin typeface="Cambria Math" pitchFamily="34" charset="0"/>
                            <a:ea typeface="Cambria Math" pitchFamily="34" charset="-122"/>
                            <a:cs typeface="Cambria Math" pitchFamily="34" charset="-120"/>
                          </a:rPr>
                          <m:t>𝐵</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𝐴</m:t>
                            </m:r>
                          </m:e>
                        </m:bar>
                        <m:r>
                          <a:rPr lang="en-US" altLang="zh-CN" b="0" i="0">
                            <a:solidFill>
                              <a:srgbClr val="244061"/>
                            </a:solidFill>
                            <a:latin typeface="Cambria Math" pitchFamily="34" charset="0"/>
                            <a:ea typeface="Cambria Math" pitchFamily="34" charset="-122"/>
                            <a:cs typeface="Cambria Math" pitchFamily="34" charset="-120"/>
                          </a:rPr>
                          <m:t>)</m:t>
                        </m:r>
                      </m:num>
                      <m:den>
                        <m:r>
                          <a:rPr lang="en-US" altLang="zh-CN" b="0" i="0">
                            <a:solidFill>
                              <a:srgbClr val="244061"/>
                            </a:solidFill>
                            <a:latin typeface="Cambria Math" pitchFamily="34" charset="0"/>
                            <a:ea typeface="Cambria Math" pitchFamily="34" charset="-122"/>
                            <a:cs typeface="Cambria Math" pitchFamily="34" charset="-120"/>
                          </a:rPr>
                          <m:t>𝑃</m:t>
                        </m: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𝐵</m:t>
                            </m:r>
                          </m:e>
                        </m:bar>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𝐴</m:t>
                            </m:r>
                          </m:e>
                        </m:bar>
                        <m:r>
                          <a:rPr lang="en-US" altLang="zh-CN" b="0" i="0">
                            <a:solidFill>
                              <a:srgbClr val="244061"/>
                            </a:solidFill>
                            <a:latin typeface="Cambria Math" pitchFamily="34" charset="0"/>
                            <a:ea typeface="Cambria Math" pitchFamily="34" charset="-122"/>
                            <a:cs typeface="Cambria Math" pitchFamily="34" charset="-120"/>
                          </a:rPr>
                          <m:t>)</m:t>
                        </m:r>
                      </m:den>
                    </m:f>
                  </m:oMath>
                </a14:m>
                <a:r>
                  <a:rPr lang="en-US" altLang="zh-CN" b="0" i="0" dirty="0">
                    <a:solidFill>
                      <a:srgbClr val="244061"/>
                    </a:solidFill>
                    <a:latin typeface="Times New Roman" pitchFamily="34" charset="0"/>
                    <a:ea typeface="微软雅黑" pitchFamily="34" charset="-122"/>
                    <a:cs typeface="Times New Roman" pitchFamily="34" charset="-120"/>
                  </a:rPr>
                  <a:t>的比值是卫生习惯不够良好对患该疾病风险程度的一项度量指标，记该指标为</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7_BD.29_1#bc1bf9d07?vcp=1&amp;vop=1&amp;pid=3b2c1311a&amp;color=36,64,97&amp;vtp=1&amp;bt=1&amp;bbb=1&amp;hb=1"/>
              <p:cNvSpPr>
                <a:spLocks noRot="1" noChangeAspect="1" noMove="1" noResize="1" noEditPoints="1" noAdjustHandles="1" noChangeArrowheads="1" noChangeShapeType="1" noTextEdit="1"/>
              </p:cNvSpPr>
              <p:nvPr/>
            </p:nvSpPr>
            <p:spPr>
              <a:xfrm>
                <a:off x="539496" y="2090597"/>
                <a:ext cx="11109960" cy="952500"/>
              </a:xfrm>
              <a:prstGeom prst="rect">
                <a:avLst/>
              </a:prstGeom>
              <a:blipFill>
                <a:blip r:embed="rId3"/>
                <a:stretch>
                  <a:fillRect l="-1317" b="-448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8_BD.30_1#afeb0c3fd?vcp=1&amp;vop=1&amp;pid=bc1bf9d07&amp;color=36,64,97&amp;vtp=1&amp;bbb=1"/>
              <p:cNvSpPr/>
              <p:nvPr/>
            </p:nvSpPr>
            <p:spPr>
              <a:xfrm>
                <a:off x="539496" y="3026841"/>
                <a:ext cx="11109960" cy="533400"/>
              </a:xfrm>
              <a:prstGeom prst="rect">
                <a:avLst/>
              </a:prstGeom>
              <a:noFill/>
              <a:ln/>
            </p:spPr>
            <p:txBody>
              <a:bodyPr wrap="none" lIns="0" tIns="0" rIns="0" bIns="0" rtlCol="0" anchor="t"/>
              <a:lstStyle/>
              <a:p>
                <a:pPr algn="l" latinLnBrk="1">
                  <a:lnSpc>
                    <a:spcPts val="4200"/>
                  </a:lnSpc>
                </a:pP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244061"/>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𝑅</m:t>
                    </m:r>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den>
                    </m:f>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𝐴</m:t>
                            </m:r>
                          </m:e>
                        </m:ba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num>
                      <m:den>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8_BD.30_1#afeb0c3fd?vcp=1&amp;vop=1&amp;pid=bc1bf9d07&amp;color=36,64,97&amp;vtp=1&amp;bbb=1"/>
              <p:cNvSpPr>
                <a:spLocks noRot="1" noChangeAspect="1" noMove="1" noResize="1" noEditPoints="1" noAdjustHandles="1" noChangeArrowheads="1" noChangeShapeType="1" noTextEdit="1"/>
              </p:cNvSpPr>
              <p:nvPr/>
            </p:nvSpPr>
            <p:spPr>
              <a:xfrm>
                <a:off x="539496" y="3026841"/>
                <a:ext cx="11109960" cy="533400"/>
              </a:xfrm>
              <a:prstGeom prst="rect">
                <a:avLst/>
              </a:prstGeom>
              <a:blipFill>
                <a:blip r:embed="rId4"/>
                <a:stretch>
                  <a:fillRect l="-1317" b="-919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8_AN.31_1#afeb0c3fd?vcp=1&amp;vop=1&amp;pid=bc1bf9d07&amp;color=36,64,97&amp;vtp=1&amp;bbb=1"/>
              <p:cNvSpPr/>
              <p:nvPr/>
            </p:nvSpPr>
            <p:spPr>
              <a:xfrm>
                <a:off x="539496" y="3560241"/>
                <a:ext cx="11109960" cy="1422400"/>
              </a:xfrm>
              <a:prstGeom prst="rect">
                <a:avLst/>
              </a:prstGeom>
              <a:noFill/>
              <a:ln/>
            </p:spPr>
            <p:txBody>
              <a:bodyPr wrap="none" lIns="0" tIns="0" rIns="0" bIns="0" rtlCol="0" anchor="t"/>
              <a:lstStyle/>
              <a:p>
                <a:pPr algn="l" latinLnBrk="1">
                  <a:lnSpc>
                    <a:spcPts val="7000"/>
                  </a:lnSpc>
                </a:pPr>
                <a:r>
                  <a:rPr lang="en-US" altLang="zh-CN" sz="1800" b="0" i="0" dirty="0">
                    <a:solidFill>
                      <a:srgbClr val="6565FF"/>
                    </a:solidFill>
                    <a:latin typeface="Times New Roman" pitchFamily="34" charset="0"/>
                    <a:ea typeface="微软雅黑" pitchFamily="34" charset="-122"/>
                    <a:cs typeface="Times New Roman" pitchFamily="34" charset="-120"/>
                  </a:rPr>
                  <a:t>【证明】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m:rPr>
                            <m:nor/>
                          </m:rPr>
                          <a:rPr lang="en-US" altLang="zh-CN" sz="1800" b="0" i="0">
                            <a:solidFill>
                              <a:srgbClr val="6565FF"/>
                            </a:solidFill>
                            <a:latin typeface="Cambria Math" pitchFamily="34" charset="0"/>
                            <a:ea typeface="Cambria Math" pitchFamily="34" charset="-122"/>
                            <a:cs typeface="Cambria Math" pitchFamily="34" charset="-120"/>
                          </a:rPr>
                          <m:t> </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bar>
                              <m:barPr>
                                <m:pos m:val="top"/>
                                <m:ctrlPr>
                                  <a:rPr lang="en-US" altLang="zh-CN" sz="1800" i="1">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2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8_AN.31_1#afeb0c3fd?vcp=1&amp;vop=1&amp;pid=bc1bf9d07&amp;color=36,64,97&amp;vtp=1&amp;bbb=1"/>
              <p:cNvSpPr>
                <a:spLocks noRot="1" noChangeAspect="1" noMove="1" noResize="1" noEditPoints="1" noAdjustHandles="1" noChangeArrowheads="1" noChangeShapeType="1" noTextEdit="1"/>
              </p:cNvSpPr>
              <p:nvPr/>
            </p:nvSpPr>
            <p:spPr>
              <a:xfrm>
                <a:off x="539496" y="3560241"/>
                <a:ext cx="11109960" cy="1422400"/>
              </a:xfrm>
              <a:prstGeom prst="rect">
                <a:avLst/>
              </a:prstGeom>
              <a:blipFill>
                <a:blip r:embed="rId5"/>
                <a:stretch>
                  <a:fillRect l="-1317" b="-343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8_BD.32_1#ab519683f?vcp=1&amp;vop=1&amp;pid=bc1bf9d07&amp;color=36,64,97&amp;vtp=1&amp;bt=1&amp;bbb=1"/>
              <p:cNvSpPr/>
              <p:nvPr/>
            </p:nvSpPr>
            <p:spPr>
              <a:xfrm>
                <a:off x="539496" y="1082312"/>
                <a:ext cx="11109960" cy="13589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（ii）</a:t>
                </a:r>
                <a:r>
                  <a:rPr lang="en-US" altLang="zh-CN" sz="1800" b="0" i="0" dirty="0">
                    <a:solidFill>
                      <a:srgbClr val="244061"/>
                    </a:solidFill>
                    <a:latin typeface="Times New Roman" pitchFamily="34" charset="0"/>
                    <a:ea typeface="微软雅黑" pitchFamily="34" charset="-122"/>
                    <a:cs typeface="Times New Roman" pitchFamily="34" charset="-120"/>
                  </a:rPr>
                  <a:t>利用该调查数据，给出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𝐵</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𝐴</m:t>
                    </m:r>
                    <m:r>
                      <a:rPr lang="en-US" altLang="zh-CN" sz="1800" b="0" i="0">
                        <a:solidFill>
                          <a:srgbClr val="244061"/>
                        </a:solidFill>
                        <a:latin typeface="Cambria Math" pitchFamily="34" charset="0"/>
                        <a:ea typeface="Cambria Math" pitchFamily="34" charset="-122"/>
                        <a:cs typeface="Cambria Math" pitchFamily="34" charset="-120"/>
                      </a:rPr>
                      <m:t>|</m:t>
                    </m:r>
                    <m:bar>
                      <m:barPr>
                        <m:pos m:val="top"/>
                        <m:ctrlPr>
                          <a:rPr lang="en-US" altLang="zh-CN" sz="1800" b="0" i="1">
                            <a:solidFill>
                              <a:srgbClr val="244061"/>
                            </a:solidFill>
                            <a:latin typeface="Cambria Math" panose="02040503050406030204" pitchFamily="18" charset="0"/>
                            <a:ea typeface="Cambria Math" pitchFamily="34" charset="-122"/>
                            <a:cs typeface="Cambria Math" pitchFamily="34" charset="-120"/>
                          </a:rPr>
                        </m:ctrlPr>
                      </m:barPr>
                      <m:e>
                        <m:r>
                          <a:rPr lang="en-US" altLang="zh-CN" sz="1800">
                            <a:solidFill>
                              <a:srgbClr val="244061"/>
                            </a:solidFill>
                            <a:latin typeface="Cambria Math" panose="02040503050406030204" pitchFamily="18" charset="0"/>
                          </a:rPr>
                          <m:t>𝐵</m:t>
                        </m:r>
                      </m:e>
                    </m:ba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的估计值，并利用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i</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的结果给出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𝑅</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估</a:t>
                </a:r>
                <a:r>
                  <a:rPr lang="en-US" altLang="zh-CN" sz="1800" b="0" i="0">
                    <a:solidFill>
                      <a:srgbClr val="244061"/>
                    </a:solidFill>
                    <a:latin typeface="Times New Roman" pitchFamily="34" charset="0"/>
                    <a:ea typeface="微软雅黑" pitchFamily="34" charset="-122"/>
                    <a:cs typeface="Times New Roman" pitchFamily="34" charset="-120"/>
                  </a:rPr>
                  <a:t>计值</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100"/>
                  </a:lnSpc>
                </a:pPr>
                <a:r>
                  <a:rPr lang="en-US" altLang="zh-CN" b="0" i="0">
                    <a:solidFill>
                      <a:srgbClr val="244061"/>
                    </a:solidFill>
                    <a:latin typeface="SimSun" panose="02010600030101010101" pitchFamily="2" charset="-122"/>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2" name="QO_8_BD.32_1#ab519683f?vcp=1&amp;vop=1&amp;pid=bc1bf9d07&amp;color=36,64,97&amp;vtp=1&amp;bt=1&amp;bbb=1"/>
              <p:cNvSpPr>
                <a:spLocks noRot="1" noChangeAspect="1" noMove="1" noResize="1" noEditPoints="1" noAdjustHandles="1" noChangeArrowheads="1" noChangeShapeType="1" noTextEdit="1"/>
              </p:cNvSpPr>
              <p:nvPr/>
            </p:nvSpPr>
            <p:spPr>
              <a:xfrm>
                <a:off x="539496" y="1082312"/>
                <a:ext cx="11109960" cy="1358900"/>
              </a:xfrm>
              <a:prstGeom prst="rect">
                <a:avLst/>
              </a:prstGeom>
              <a:blipFill>
                <a:blip r:embed="rId3"/>
                <a:stretch>
                  <a:fillRect l="-1317" b="-360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0" name="QO_8_BD.32_2#ab519683f?colgroup=11,11,11,11&amp;vcp=1&amp;vop=1&amp;pid=bc1bf9d07&amp;color=36,64,97&amp;vtp=1&amp;bbb=1"/>
              <p:cNvGraphicFramePr>
                <a:graphicFrameLocks noGrp="1"/>
              </p:cNvGraphicFramePr>
              <p:nvPr>
                <p:extLst>
                  <p:ext uri="{D42A27DB-BD31-4B8C-83A1-F6EECF244321}">
                    <p14:modId xmlns:p14="http://schemas.microsoft.com/office/powerpoint/2010/main" val="1674264541"/>
                  </p:ext>
                </p:extLst>
              </p:nvPr>
            </p:nvGraphicFramePr>
            <p:xfrm>
              <a:off x="539496" y="2570942"/>
              <a:ext cx="11064240" cy="779654"/>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𝑃</m:t>
                              </m:r>
                              <m:r>
                                <a:rPr lang="en-US" altLang="zh-CN" sz="1800" b="0" i="0" spc="-100">
                                  <a:solidFill>
                                    <a:srgbClr val="244061"/>
                                  </a:solidFill>
                                  <a:latin typeface="Cambria Math" pitchFamily="34" charset="0"/>
                                  <a:ea typeface="Cambria Math" pitchFamily="34" charset="-122"/>
                                  <a:cs typeface="Cambria Math" pitchFamily="34" charset="-120"/>
                                </a:rPr>
                                <m:t>(</m:t>
                              </m:r>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𝜒</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𝑘</m:t>
                              </m: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0" name="QO_8_BD.32_2#ab519683f?colgroup=11,11,11,11&amp;vcp=1&amp;vop=1&amp;pid=bc1bf9d07&amp;color=36,64,97&amp;vtp=1&amp;bbb=1"/>
              <p:cNvGraphicFramePr>
                <a:graphicFrameLocks noGrp="1"/>
              </p:cNvGraphicFramePr>
              <p:nvPr>
                <p:extLst>
                  <p:ext uri="{D42A27DB-BD31-4B8C-83A1-F6EECF244321}">
                    <p14:modId xmlns:p14="http://schemas.microsoft.com/office/powerpoint/2010/main" val="1674264541"/>
                  </p:ext>
                </p:extLst>
              </p:nvPr>
            </p:nvGraphicFramePr>
            <p:xfrm>
              <a:off x="539496" y="2570942"/>
              <a:ext cx="11064240" cy="779654"/>
            </p:xfrm>
            <a:graphic>
              <a:graphicData uri="http://schemas.openxmlformats.org/drawingml/2006/table">
                <a:tbl>
                  <a:tblPr/>
                  <a:tblGrid>
                    <a:gridCol w="2779776">
                      <a:extLst>
                        <a:ext uri="{9D8B030D-6E8A-4147-A177-3AD203B41FA5}">
                          <a16:colId xmlns:a16="http://schemas.microsoft.com/office/drawing/2014/main" val="20000"/>
                        </a:ext>
                      </a:extLst>
                    </a:gridCol>
                    <a:gridCol w="2761488">
                      <a:extLst>
                        <a:ext uri="{9D8B030D-6E8A-4147-A177-3AD203B41FA5}">
                          <a16:colId xmlns:a16="http://schemas.microsoft.com/office/drawing/2014/main" val="20001"/>
                        </a:ext>
                      </a:extLst>
                    </a:gridCol>
                    <a:gridCol w="2761488">
                      <a:extLst>
                        <a:ext uri="{9D8B030D-6E8A-4147-A177-3AD203B41FA5}">
                          <a16:colId xmlns:a16="http://schemas.microsoft.com/office/drawing/2014/main" val="20002"/>
                        </a:ext>
                      </a:extLst>
                    </a:gridCol>
                    <a:gridCol w="2761488">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538" r="-298684"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 t="-103125" r="-298684"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10.828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8_AN.33_1#ab519683f?vcp=1&amp;vop=1&amp;pid=bc1bf9d07&amp;color=36,64,97&amp;vtp=1&amp;bbb=1"/>
              <p:cNvSpPr/>
              <p:nvPr/>
            </p:nvSpPr>
            <p:spPr>
              <a:xfrm>
                <a:off x="539496" y="3485342"/>
                <a:ext cx="11109960" cy="196850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【解】由调查数据可得</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40</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10</m:t>
                        </m:r>
                      </m:num>
                      <m:den>
                        <m:r>
                          <a:rPr lang="en-US" altLang="zh-CN" sz="1800" b="0" i="0">
                            <a:solidFill>
                              <a:srgbClr val="6565FF"/>
                            </a:solidFill>
                            <a:latin typeface="Cambria Math" pitchFamily="34" charset="0"/>
                            <a:ea typeface="Cambria Math" pitchFamily="34" charset="-122"/>
                            <a:cs typeface="Cambria Math" pitchFamily="34" charset="-120"/>
                          </a:rPr>
                          <m:t>100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)=1−</m:t>
                    </m:r>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5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𝑅</m:t>
                    </m: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𝐵</m:t>
                        </m: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𝐴</m:t>
                            </m:r>
                          </m:e>
                        </m:ba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num>
                      <m:den>
                        <m:r>
                          <a:rPr lang="en-US" altLang="zh-CN" sz="1800" b="0" i="0">
                            <a:solidFill>
                              <a:srgbClr val="6565FF"/>
                            </a:solidFill>
                            <a:latin typeface="Cambria Math" pitchFamily="34" charset="0"/>
                            <a:ea typeface="Cambria Math" pitchFamily="34" charset="-122"/>
                            <a:cs typeface="Cambria Math" pitchFamily="34" charset="-120"/>
                          </a:rPr>
                          <m:t>𝑃</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𝐴</m:t>
                        </m:r>
                        <m:r>
                          <a:rPr lang="en-US" altLang="zh-CN" sz="1800" b="0" i="0">
                            <a:solidFill>
                              <a:srgbClr val="6565FF"/>
                            </a:solidFill>
                            <a:latin typeface="Cambria Math" pitchFamily="34" charset="0"/>
                            <a:ea typeface="Cambria Math" pitchFamily="34" charset="-122"/>
                            <a:cs typeface="Cambria Math" pitchFamily="34" charset="-120"/>
                          </a:rPr>
                          <m:t>|</m:t>
                        </m:r>
                        <m:bar>
                          <m:barPr>
                            <m:pos m:val="top"/>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barPr>
                          <m:e>
                            <m:r>
                              <a:rPr lang="en-US" altLang="zh-CN" sz="1800">
                                <a:solidFill>
                                  <a:srgbClr val="6565FF"/>
                                </a:solidFill>
                                <a:latin typeface="Cambria Math" panose="02040503050406030204" pitchFamily="18" charset="0"/>
                              </a:rPr>
                              <m:t>𝐵</m:t>
                            </m:r>
                          </m:e>
                        </m:bar>
                        <m:r>
                          <a:rPr lang="en-US" altLang="zh-CN" sz="1800" b="0" i="0">
                            <a:solidFill>
                              <a:srgbClr val="6565FF"/>
                            </a:solidFill>
                            <a:latin typeface="Cambria Math" pitchFamily="34" charset="0"/>
                            <a:ea typeface="Cambria Math" pitchFamily="34" charset="-122"/>
                            <a:cs typeface="Cambria Math" pitchFamily="34" charset="-120"/>
                          </a:rPr>
                          <m:t>)</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m:t>
                            </m:r>
                          </m:num>
                          <m:den>
                            <m:r>
                              <a:rPr lang="en-US" altLang="zh-CN" sz="1800" b="0" i="0">
                                <a:solidFill>
                                  <a:srgbClr val="6565FF"/>
                                </a:solidFill>
                                <a:latin typeface="Cambria Math" pitchFamily="34" charset="0"/>
                                <a:ea typeface="Cambria Math" pitchFamily="34" charset="-122"/>
                                <a:cs typeface="Cambria Math" pitchFamily="34" charset="-120"/>
                              </a:rPr>
                              <m:t>5</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3</m:t>
                            </m:r>
                          </m:num>
                          <m:den>
                            <m:r>
                              <a:rPr lang="en-US" altLang="zh-CN" sz="1800" b="0" i="0">
                                <a:solidFill>
                                  <a:srgbClr val="6565FF"/>
                                </a:solidFill>
                                <a:latin typeface="Cambria Math" pitchFamily="34" charset="0"/>
                                <a:ea typeface="Cambria Math" pitchFamily="34" charset="-122"/>
                                <a:cs typeface="Cambria Math" pitchFamily="34" charset="-120"/>
                              </a:rPr>
                              <m:t>5</m:t>
                            </m:r>
                          </m:den>
                        </m:f>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9</m:t>
                            </m:r>
                          </m:num>
                          <m:den>
                            <m:r>
                              <a:rPr lang="en-US" altLang="zh-CN" sz="1800" b="0" i="0">
                                <a:solidFill>
                                  <a:srgbClr val="6565FF"/>
                                </a:solidFill>
                                <a:latin typeface="Cambria Math" pitchFamily="34" charset="0"/>
                                <a:ea typeface="Cambria Math" pitchFamily="34" charset="-122"/>
                                <a:cs typeface="Cambria Math" pitchFamily="34" charset="-120"/>
                              </a:rPr>
                              <m:t>10</m:t>
                            </m:r>
                          </m:den>
                        </m:f>
                      </m:num>
                      <m:den>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den>
                    </m:f>
                    <m:r>
                      <a:rPr lang="en-US" altLang="zh-CN" sz="1800" b="0" i="0">
                        <a:solidFill>
                          <a:srgbClr val="6565FF"/>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O_8_AN.33_1#ab519683f?vcp=1&amp;vop=1&amp;pid=bc1bf9d07&amp;color=36,64,97&amp;vtp=1&amp;bbb=1"/>
              <p:cNvSpPr>
                <a:spLocks noRot="1" noChangeAspect="1" noMove="1" noResize="1" noEditPoints="1" noAdjustHandles="1" noChangeArrowheads="1" noChangeShapeType="1" noTextEdit="1"/>
              </p:cNvSpPr>
              <p:nvPr/>
            </p:nvSpPr>
            <p:spPr>
              <a:xfrm>
                <a:off x="539496" y="3485342"/>
                <a:ext cx="11109960" cy="1968500"/>
              </a:xfrm>
              <a:prstGeom prst="rect">
                <a:avLst/>
              </a:prstGeom>
              <a:blipFill>
                <a:blip r:embed="rId5"/>
                <a:stretch>
                  <a:fillRect l="-13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dabc822d9.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dabc822d9.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1_BD#dabc822d9.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成对数据的统计分析</a:t>
            </a:r>
            <a:endParaRPr lang="en-US" altLang="zh-CN" sz="54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pic>
        <p:nvPicPr>
          <p:cNvPr id="2" name="C_3#67312cb83?vcp=1&amp;pid=21e75d771&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67312cb83?vcp=1&amp;pid=21e75d771&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核心素养提升</a:t>
            </a:r>
            <a:endParaRPr lang="en-US" altLang="zh-CN" sz="2400" dirty="0"/>
          </a:p>
        </p:txBody>
      </p:sp>
      <p:sp>
        <p:nvSpPr>
          <p:cNvPr id="4" name="C_4_BD#2ba29b8d7?vcp=1&amp;pid=67312cb83&amp;color=101,101,255&amp;vtp=1&amp;bbb=1"/>
          <p:cNvSpPr/>
          <p:nvPr/>
        </p:nvSpPr>
        <p:spPr>
          <a:xfrm>
            <a:off x="539496" y="1354796"/>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一、数学建模</a:t>
            </a:r>
            <a:endParaRPr lang="en-US" altLang="zh-CN" sz="2000" dirty="0"/>
          </a:p>
        </p:txBody>
      </p:sp>
      <p:sp>
        <p:nvSpPr>
          <p:cNvPr id="5" name="P_5_BD#1cebd7fed?vcp=1&amp;pid=2ba29b8d7&amp;color=36,64,97&amp;vtp=1&amp;bbb=1&amp;hb=1"/>
          <p:cNvSpPr/>
          <p:nvPr/>
        </p:nvSpPr>
        <p:spPr>
          <a:xfrm>
            <a:off x="539496" y="18063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数学建模是对现实问题进行数学抽象，用数学语言表达实际问题，用数学方法构建模型解决问题</a:t>
            </a:r>
            <a:r>
              <a:rPr lang="en-US" altLang="zh-CN" sz="1800" b="0" i="0">
                <a:solidFill>
                  <a:srgbClr val="244061"/>
                </a:solidFill>
                <a:latin typeface="Times New Roman" pitchFamily="34" charset="0"/>
                <a:ea typeface="微软雅黑" pitchFamily="34" charset="-122"/>
                <a:cs typeface="Times New Roman" pitchFamily="34" charset="-120"/>
              </a:rPr>
              <a:t>，最后解</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释实际问题</a:t>
            </a:r>
            <a:r>
              <a:rPr lang="en-US" altLang="zh-CN" sz="1800" b="0" i="0" dirty="0">
                <a:solidFill>
                  <a:srgbClr val="244061"/>
                </a:solidFill>
                <a:latin typeface="Times New Roman" pitchFamily="34" charset="0"/>
                <a:ea typeface="微软雅黑" pitchFamily="34" charset="-122"/>
                <a:cs typeface="Times New Roman" pitchFamily="34" charset="-120"/>
              </a:rPr>
              <a:t>.统计这部分题目往往是以现实生活中的事件为例</a:t>
            </a:r>
            <a:r>
              <a:rPr lang="en-US" altLang="zh-CN" sz="1800" b="0" i="0">
                <a:solidFill>
                  <a:srgbClr val="244061"/>
                </a:solidFill>
                <a:latin typeface="Times New Roman" pitchFamily="34" charset="0"/>
                <a:ea typeface="微软雅黑" pitchFamily="34" charset="-122"/>
                <a:cs typeface="Times New Roman" pitchFamily="34" charset="-120"/>
              </a:rPr>
              <a:t>，所以这类题就需要把实际问题转化为数学模型</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a:t>
            </a:r>
            <a:r>
              <a:rPr lang="en-US" altLang="zh-CN" b="0" i="0" dirty="0">
                <a:solidFill>
                  <a:srgbClr val="244061"/>
                </a:solidFill>
                <a:latin typeface="Times New Roman" pitchFamily="34" charset="0"/>
                <a:ea typeface="微软雅黑" pitchFamily="34" charset="-122"/>
                <a:cs typeface="Times New Roman" pitchFamily="34" charset="-120"/>
              </a:rPr>
              <a:t>例如古典概率模型、一元线性回归模型等）来求解.</a:t>
            </a: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O_5_BD.34_1#c128ae229?vcp=1&amp;vop=1&amp;pid=2ba29b8d7&amp;color=36,64,97&amp;vtp=1&amp;bt=1&amp;bbb=1&amp;hb=1"/>
          <p:cNvSpPr/>
          <p:nvPr/>
        </p:nvSpPr>
        <p:spPr>
          <a:xfrm>
            <a:off x="539496" y="195686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为了更好地指导青少年健康饮食，某机构调查了本地区不同身高的未成年男性，</a:t>
            </a:r>
            <a:r>
              <a:rPr lang="en-US" altLang="zh-CN" sz="1800" b="0" i="0">
                <a:solidFill>
                  <a:srgbClr val="244061"/>
                </a:solidFill>
                <a:latin typeface="Times New Roman" pitchFamily="34" charset="0"/>
                <a:ea typeface="微软雅黑" pitchFamily="34" charset="-122"/>
                <a:cs typeface="Times New Roman" pitchFamily="34" charset="-120"/>
              </a:rPr>
              <a:t>得到他们的体重的平均值，</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并对数据作了初步处理</a:t>
            </a:r>
            <a:r>
              <a:rPr lang="en-US" altLang="zh-CN" b="0" i="0" dirty="0">
                <a:solidFill>
                  <a:srgbClr val="244061"/>
                </a:solidFill>
                <a:latin typeface="Times New Roman" pitchFamily="34" charset="0"/>
                <a:ea typeface="微软雅黑" pitchFamily="34" charset="-122"/>
                <a:cs typeface="Times New Roman" pitchFamily="34" charset="-120"/>
              </a:rPr>
              <a:t>，得到下面的散点图及一些统计量的值.</a:t>
            </a:r>
            <a:endParaRPr lang="en-US" altLang="zh-CN" dirty="0"/>
          </a:p>
        </p:txBody>
      </p:sp>
      <p:pic>
        <p:nvPicPr>
          <p:cNvPr id="3" name="QO_5_BD.34_2#c128ae229?vcp=1&amp;vop=1&amp;pid=2ba29b8d7&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4105656" y="2861995"/>
            <a:ext cx="3977640" cy="224942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3" name="QO_5_BD.34_3#c128ae229?colgroup=31,15&amp;vcp=1&amp;vop=1&amp;pid=2ba29b8d7&amp;color=36,64,97&amp;mp=1&amp;vtp=1&amp;bt=1&amp;bbb=1"/>
              <p:cNvGraphicFramePr>
                <a:graphicFrameLocks noGrp="1"/>
              </p:cNvGraphicFramePr>
              <p:nvPr>
                <p:extLst>
                  <p:ext uri="{D42A27DB-BD31-4B8C-83A1-F6EECF244321}">
                    <p14:modId xmlns:p14="http://schemas.microsoft.com/office/powerpoint/2010/main" val="640366544"/>
                  </p:ext>
                </p:extLst>
              </p:nvPr>
            </p:nvGraphicFramePr>
            <p:xfrm>
              <a:off x="539496" y="1167307"/>
              <a:ext cx="11100816" cy="4244661"/>
            </p:xfrm>
            <a:graphic>
              <a:graphicData uri="http://schemas.openxmlformats.org/drawingml/2006/table">
                <a:tbl>
                  <a:tblPr/>
                  <a:tblGrid>
                    <a:gridCol w="7443216">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𝑥</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𝑦</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600"/>
                            </a:lnSpc>
                          </a:pPr>
                          <a14:m>
                            <m:oMath xmlns:m="http://schemas.openxmlformats.org/officeDocument/2006/math">
                              <m:bar>
                                <m:barPr>
                                  <m:pos m:val="top"/>
                                  <m:ctrlPr>
                                    <a:rPr lang="en-US" altLang="zh-CN" sz="1800" spc="-100">
                                      <a:solidFill>
                                        <a:srgbClr val="244061"/>
                                      </a:solidFill>
                                      <a:latin typeface="Cambria Math" panose="02040503050406030204" pitchFamily="18" charset="0"/>
                                    </a:rPr>
                                  </m:ctrlPr>
                                </m:barPr>
                                <m:e>
                                  <m:r>
                                    <a:rPr lang="en-US" altLang="zh-CN" sz="1800" spc="-100">
                                      <a:solidFill>
                                        <a:srgbClr val="244061"/>
                                      </a:solidFill>
                                      <a:latin typeface="Cambria Math" panose="02040503050406030204" pitchFamily="18" charset="0"/>
                                    </a:rPr>
                                    <m:t>𝑤</m:t>
                                  </m:r>
                                </m:e>
                              </m:ba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sSup>
                                <m:sSup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𝑤</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𝑤</m:t>
                                      </m:r>
                                    </m:e>
                                  </m:bar>
                                  <m:r>
                                    <a:rPr lang="en-US" altLang="zh-CN" sz="1800" b="0" i="0" spc="-100">
                                      <a:solidFill>
                                        <a:srgbClr val="244061"/>
                                      </a:solidFill>
                                      <a:latin typeface="Cambria Math" pitchFamily="34" charset="0"/>
                                      <a:ea typeface="Cambria Math" pitchFamily="34" charset="-122"/>
                                      <a:cs typeface="Cambria Math" pitchFamily="34" charset="-120"/>
                                    </a:rPr>
                                    <m:t>)</m:t>
                                  </m:r>
                                </m:e>
                                <m:sup>
                                  <m:r>
                                    <a:rPr lang="en-US" altLang="zh-CN" sz="1800" b="0" i="0" spc="-100">
                                      <a:solidFill>
                                        <a:srgbClr val="244061"/>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𝑦</m:t>
                                  </m:r>
                                </m:e>
                              </m:ba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2</m:t>
                              </m:r>
                              <m:r>
                                <m:rPr>
                                  <m:nor/>
                                </m:rPr>
                                <a:rPr lang="en-US" altLang="zh-CN" sz="1800" b="0" i="0" spc="-100">
                                  <a:solidFill>
                                    <a:srgbClr val="244061"/>
                                  </a:solidFill>
                                  <a:latin typeface="Cambria Math" pitchFamily="34" charset="0"/>
                                  <a:ea typeface="Cambria Math" pitchFamily="34" charset="-122"/>
                                  <a:cs typeface="Cambria Math" pitchFamily="34" charset="-120"/>
                                </a:rPr>
                                <m:t> </m:t>
                              </m:r>
                              <m:r>
                                <a:rPr lang="en-US" altLang="zh-CN" sz="1800" b="0" i="0" spc="-100">
                                  <a:solidFill>
                                    <a:srgbClr val="244061"/>
                                  </a:solidFill>
                                  <a:latin typeface="Cambria Math" pitchFamily="34" charset="0"/>
                                  <a:ea typeface="Cambria Math" pitchFamily="34" charset="-122"/>
                                  <a:cs typeface="Cambria Math" pitchFamily="34" charset="-120"/>
                                </a:rPr>
                                <m:t>413.5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68795">
                    <a:tc>
                      <a:txBody>
                        <a:bodyPr/>
                        <a:lstStyle/>
                        <a:p>
                          <a:pPr algn="ctr" latinLnBrk="1" hangingPunct="0">
                            <a:lnSpc>
                              <a:spcPts val="4700"/>
                            </a:lnSpc>
                          </a:pPr>
                          <a14:m>
                            <m:oMath xmlns:m="http://schemas.openxmlformats.org/officeDocument/2006/math">
                              <m:limLow>
                                <m:limLow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spc="-10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spc="-10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spc="-100">
                                          <a:solidFill>
                                            <a:srgbClr val="244061"/>
                                          </a:solidFill>
                                          <a:latin typeface="Cambria Math" panose="02040503050406030204" pitchFamily="18" charset="0"/>
                                        </a:rPr>
                                        <m:t>8</m:t>
                                      </m:r>
                                    </m:lim>
                                  </m:limUpp>
                                </m:e>
                                <m:lim>
                                  <m:r>
                                    <a:rPr lang="en-US" altLang="zh-CN" sz="1800" b="0" spc="-100">
                                      <a:solidFill>
                                        <a:srgbClr val="244061"/>
                                      </a:solidFill>
                                      <a:latin typeface="Cambria Math" panose="02040503050406030204" pitchFamily="18" charset="0"/>
                                    </a:rPr>
                                    <m:t>𝑖</m:t>
                                  </m:r>
                                  <m:r>
                                    <a:rPr lang="en-US" altLang="zh-CN" sz="1800" b="0" spc="-100">
                                      <a:solidFill>
                                        <a:srgbClr val="244061"/>
                                      </a:solidFill>
                                      <a:latin typeface="Cambria Math" panose="02040503050406030204" pitchFamily="18" charset="0"/>
                                    </a:rPr>
                                    <m:t>=1</m:t>
                                  </m:r>
                                </m:lim>
                              </m:limLow>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𝑥</m:t>
                                  </m:r>
                                </m:e>
                              </m:bar>
                              <m:r>
                                <a:rPr lang="en-US" altLang="zh-CN" sz="1800" b="0" i="0" spc="-100">
                                  <a:solidFill>
                                    <a:srgbClr val="244061"/>
                                  </a:solidFill>
                                  <a:latin typeface="Cambria Math" pitchFamily="34" charset="0"/>
                                  <a:ea typeface="Cambria Math" pitchFamily="34" charset="-122"/>
                                  <a:cs typeface="Cambria Math" pitchFamily="34" charset="-120"/>
                                </a:rPr>
                                <m:t>)(</m:t>
                              </m:r>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𝑤</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r>
                                <a:rPr lang="en-US" altLang="zh-CN" sz="1800" b="0" i="0" spc="-100">
                                  <a:solidFill>
                                    <a:srgbClr val="244061"/>
                                  </a:solidFill>
                                  <a:latin typeface="Cambria Math" pitchFamily="34" charset="0"/>
                                  <a:ea typeface="Cambria Math" pitchFamily="34" charset="-122"/>
                                  <a:cs typeface="Cambria Math" pitchFamily="34" charset="-120"/>
                                </a:rPr>
                                <m:t>−</m:t>
                              </m:r>
                              <m:bar>
                                <m:barPr>
                                  <m:pos m:val="top"/>
                                  <m:ctrlPr>
                                    <a:rPr lang="en-US" altLang="zh-CN" sz="1800" b="0" i="1" spc="-100">
                                      <a:solidFill>
                                        <a:srgbClr val="244061"/>
                                      </a:solidFill>
                                      <a:latin typeface="Cambria Math" panose="02040503050406030204" pitchFamily="18" charset="0"/>
                                      <a:ea typeface="Cambria Math" pitchFamily="34" charset="-122"/>
                                      <a:cs typeface="Cambria Math" pitchFamily="34" charset="-120"/>
                                    </a:rPr>
                                  </m:ctrlPr>
                                </m:barPr>
                                <m:e>
                                  <m:r>
                                    <a:rPr lang="en-US" altLang="zh-CN" sz="1800" spc="-100">
                                      <a:solidFill>
                                        <a:srgbClr val="244061"/>
                                      </a:solidFill>
                                      <a:latin typeface="Cambria Math" panose="02040503050406030204" pitchFamily="18" charset="0"/>
                                    </a:rPr>
                                    <m:t>𝑤</m:t>
                                  </m:r>
                                </m:e>
                              </m:bar>
                              <m:r>
                                <a:rPr lang="en-US" altLang="zh-CN" sz="1800" b="0" i="0" spc="-10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Choice>
        <mc:Fallback>
          <p:graphicFrame>
            <p:nvGraphicFramePr>
              <p:cNvPr id="23" name="QO_5_BD.34_3#c128ae229?colgroup=31,15&amp;vcp=1&amp;vop=1&amp;pid=2ba29b8d7&amp;color=36,64,97&amp;mp=1&amp;vtp=1&amp;bt=1&amp;bbb=1"/>
              <p:cNvGraphicFramePr>
                <a:graphicFrameLocks noGrp="1"/>
              </p:cNvGraphicFramePr>
              <p:nvPr>
                <p:extLst>
                  <p:ext uri="{D42A27DB-BD31-4B8C-83A1-F6EECF244321}">
                    <p14:modId xmlns:p14="http://schemas.microsoft.com/office/powerpoint/2010/main" val="640366544"/>
                  </p:ext>
                </p:extLst>
              </p:nvPr>
            </p:nvGraphicFramePr>
            <p:xfrm>
              <a:off x="539496" y="1167307"/>
              <a:ext cx="11100816" cy="4244661"/>
            </p:xfrm>
            <a:graphic>
              <a:graphicData uri="http://schemas.openxmlformats.org/drawingml/2006/table">
                <a:tbl>
                  <a:tblPr/>
                  <a:tblGrid>
                    <a:gridCol w="7443216">
                      <a:extLst>
                        <a:ext uri="{9D8B030D-6E8A-4147-A177-3AD203B41FA5}">
                          <a16:colId xmlns:a16="http://schemas.microsoft.com/office/drawing/2014/main" val="20000"/>
                        </a:ext>
                      </a:extLst>
                    </a:gridCol>
                    <a:gridCol w="3657600">
                      <a:extLst>
                        <a:ext uri="{9D8B030D-6E8A-4147-A177-3AD203B41FA5}">
                          <a16:colId xmlns:a16="http://schemas.microsoft.com/office/drawing/2014/main" val="20001"/>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563" r="-49264" b="-9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01563" r="-49264" b="-8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201563" r="-49264" b="-792188"/>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153175" r="-49264" b="-302381"/>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000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251181" r="-49264" b="-200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353968" r="-49264" b="-10158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03833" t="-353968" r="-333" b="-101587"/>
                          </a:stretch>
                        </a:blipFill>
                      </a:tcPr>
                    </a:tc>
                    <a:extLst>
                      <a:ext uri="{0D108BD9-81ED-4DB2-BD59-A6C34878D82A}">
                        <a16:rowId xmlns:a16="http://schemas.microsoft.com/office/drawing/2014/main" val="10005"/>
                      </a:ext>
                    </a:extLst>
                  </a:tr>
                  <a:tr h="76879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82" t="-453968" r="-49264" b="-158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mc:Fallback>
      </mc:AlternateContent>
      <mc:AlternateContent xmlns:mc="http://schemas.openxmlformats.org/markup-compatibility/2006">
        <mc:Choice xmlns:a14="http://schemas.microsoft.com/office/drawing/2010/main" Requires="a14">
          <p:sp>
            <p:nvSpPr>
              <p:cNvPr id="3" name="QO_5_BD.34_4#c128ae229?vcp=1&amp;vop=1&amp;pid=2ba29b8d7&amp;color=36,64,97&amp;mp=1&amp;vtp=1&amp;bbb=1"/>
              <p:cNvSpPr/>
              <p:nvPr/>
            </p:nvSpPr>
            <p:spPr>
              <a:xfrm>
                <a:off x="539496" y="5542203"/>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注：表中</a:t>
                </a:r>
                <a14:m>
                  <m:oMath xmlns:m="http://schemas.openxmlformats.org/officeDocument/2006/math">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𝑤</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5_BD.34_4#c128ae229?vcp=1&amp;vop=1&amp;pid=2ba29b8d7&amp;color=36,64,97&amp;mp=1&amp;vtp=1&amp;bbb=1"/>
              <p:cNvSpPr>
                <a:spLocks noRot="1" noChangeAspect="1" noMove="1" noResize="1" noEditPoints="1" noAdjustHandles="1" noChangeArrowheads="1" noChangeShapeType="1" noTextEdit="1"/>
              </p:cNvSpPr>
              <p:nvPr/>
            </p:nvSpPr>
            <p:spPr>
              <a:xfrm>
                <a:off x="539496" y="5542203"/>
                <a:ext cx="11109960" cy="360680"/>
              </a:xfrm>
              <a:prstGeom prst="rect">
                <a:avLst/>
              </a:prstGeom>
              <a:blipFill>
                <a:blip r:embed="rId4"/>
                <a:stretch>
                  <a:fillRect b="-40678"/>
                </a:stretch>
              </a:blipFill>
              <a:ln/>
            </p:spPr>
            <p:txBody>
              <a:bodyPr/>
              <a:lstStyle/>
              <a:p>
                <a:r>
                  <a:rPr lang="zh-CN" altLang="en-US">
                    <a:noFill/>
                  </a:rPr>
                  <a:t> </a:t>
                </a:r>
              </a:p>
            </p:txBody>
          </p:sp>
        </mc:Fallback>
      </mc:AlternateContent>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5_1#198b49875?vcp=1&amp;vop=1&amp;pid=c128ae229&amp;color=36,64,97&amp;vtp=1&amp;bt=1&amp;bbb=1&amp;hb=1"/>
              <p:cNvSpPr/>
              <p:nvPr/>
            </p:nvSpPr>
            <p:spPr>
              <a:xfrm>
                <a:off x="539496" y="223858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根据散点图判断，可采用</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𝑏</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作为这个地区未成年男性体重</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oMath>
                </a14:m>
                <a:r>
                  <a:rPr lang="en-US" altLang="zh-CN" sz="1800" b="0" i="0" dirty="0">
                    <a:solidFill>
                      <a:srgbClr val="244061"/>
                    </a:solidFill>
                    <a:latin typeface="Times New Roman" pitchFamily="34" charset="0"/>
                    <a:ea typeface="微软雅黑" pitchFamily="34" charset="-122"/>
                    <a:cs typeface="Times New Roman" pitchFamily="34" charset="-120"/>
                  </a:rPr>
                  <a:t>（千克）与身高</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（厘米</a:t>
                </a:r>
                <a:r>
                  <a:rPr lang="en-US" altLang="zh-CN" sz="1800" b="0" i="0">
                    <a:solidFill>
                      <a:srgbClr val="244061"/>
                    </a:solidFill>
                    <a:latin typeface="Times New Roman" pitchFamily="34" charset="0"/>
                    <a:ea typeface="微软雅黑" pitchFamily="34" charset="-122"/>
                    <a:cs typeface="Times New Roman" pitchFamily="34" charset="-120"/>
                  </a:rPr>
                  <a:t>）的经验回归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方程</a:t>
                </a:r>
                <a:r>
                  <a:rPr lang="en-US" altLang="zh-CN" b="0" i="0" dirty="0">
                    <a:solidFill>
                      <a:srgbClr val="244061"/>
                    </a:solidFill>
                    <a:latin typeface="Times New Roman" pitchFamily="34" charset="0"/>
                    <a:ea typeface="微软雅黑" pitchFamily="34" charset="-122"/>
                    <a:cs typeface="Times New Roman" pitchFamily="34" charset="-120"/>
                  </a:rPr>
                  <a:t>.利用表中数据建立</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𝑦</m:t>
                    </m:r>
                  </m:oMath>
                </a14:m>
                <a:r>
                  <a:rPr lang="en-US" altLang="zh-CN" b="0" i="0" dirty="0">
                    <a:solidFill>
                      <a:srgbClr val="244061"/>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的经验回归方程.</a:t>
                </a:r>
                <a:endParaRPr lang="en-US" altLang="zh-CN" dirty="0"/>
              </a:p>
            </p:txBody>
          </p:sp>
        </mc:Choice>
        <mc:Fallback>
          <p:sp>
            <p:nvSpPr>
              <p:cNvPr id="2" name="QO_6_BD.35_1#198b49875?vcp=1&amp;vop=1&amp;pid=c128ae229&amp;color=36,64,97&amp;vtp=1&amp;bt=1&amp;bbb=1&amp;hb=1"/>
              <p:cNvSpPr>
                <a:spLocks noRot="1" noChangeAspect="1" noMove="1" noResize="1" noEditPoints="1" noAdjustHandles="1" noChangeArrowheads="1" noChangeShapeType="1" noTextEdit="1"/>
              </p:cNvSpPr>
              <p:nvPr/>
            </p:nvSpPr>
            <p:spPr>
              <a:xfrm>
                <a:off x="539496" y="2238584"/>
                <a:ext cx="11109960" cy="773240"/>
              </a:xfrm>
              <a:prstGeom prst="rect">
                <a:avLst/>
              </a:prstGeom>
              <a:blipFill>
                <a:blip r:embed="rId3"/>
                <a:stretch>
                  <a:fillRect l="-1317" r="-110"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6_1#198b49875?vcp=1&amp;vop=1&amp;pid=c128ae229&amp;color=36,64,97&amp;vtp=1&amp;bbb=1"/>
              <p:cNvSpPr/>
              <p:nvPr/>
            </p:nvSpPr>
            <p:spPr>
              <a:xfrm>
                <a:off x="539496" y="3016713"/>
                <a:ext cx="11109960" cy="16241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【解】由</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𝑏</m:t>
                        </m:r>
                      </m:e>
                      <m:sup>
                        <m:r>
                          <a:rPr lang="en-US" altLang="zh-CN" sz="1800" b="0" i="0">
                            <a:solidFill>
                              <a:srgbClr val="6565FF"/>
                            </a:solidFill>
                            <a:latin typeface="Cambria Math" pitchFamily="34" charset="0"/>
                            <a:ea typeface="Cambria Math" pitchFamily="34" charset="-122"/>
                            <a:cs typeface="Cambria Math" pitchFamily="34" charset="-120"/>
                          </a:rPr>
                          <m:t>𝑥</m:t>
                        </m:r>
                      </m:sup>
                    </m:sSup>
                  </m:oMath>
                </a14:m>
                <a:r>
                  <a:rPr lang="en-US" altLang="zh-CN" sz="1800" b="0" i="0" dirty="0">
                    <a:solidFill>
                      <a:srgbClr val="6565FF"/>
                    </a:solidFill>
                    <a:latin typeface="Times New Roman" pitchFamily="34" charset="0"/>
                    <a:ea typeface="微软雅黑" pitchFamily="34" charset="-122"/>
                    <a:cs typeface="Times New Roman" pitchFamily="34" charset="-120"/>
                  </a:rPr>
                  <a:t>，得</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𝑦</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400"/>
                  </a:lnSpc>
                </a:pPr>
                <a:r>
                  <a:rPr lang="en-US" altLang="zh-CN" b="0" i="0">
                    <a:solidFill>
                      <a:srgbClr val="6565FF"/>
                    </a:solidFill>
                    <a:latin typeface="Times New Roman" pitchFamily="34" charset="0"/>
                    <a:ea typeface="微软雅黑" pitchFamily="34" charset="-122"/>
                    <a:cs typeface="Times New Roman" pitchFamily="34" charset="-120"/>
                  </a:rPr>
                  <a:t>设</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𝑤</m:t>
                        </m:r>
                      </m:e>
                    </m:acc>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𝑐</m:t>
                        </m:r>
                      </m:e>
                    </m:acc>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m:t>
                    </m:r>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𝑑</m:t>
                        </m:r>
                      </m:e>
                    </m:acc>
                  </m:oMath>
                </a14:m>
                <a:r>
                  <a:rPr lang="en-US" altLang="zh-CN" sz="1800" b="0" i="0" dirty="0">
                    <a:solidFill>
                      <a:srgbClr val="6565FF"/>
                    </a:solidFill>
                    <a:latin typeface="Times New Roman" pitchFamily="34" charset="0"/>
                    <a:ea typeface="微软雅黑" pitchFamily="34" charset="-122"/>
                    <a:cs typeface="Times New Roman" pitchFamily="34" charset="-120"/>
                  </a:rPr>
                  <a:t>，则由表格中数据，得</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𝑐</m:t>
                        </m:r>
                      </m:e>
                    </m:acc>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80</m:t>
                        </m:r>
                      </m:num>
                      <m:den>
                        <m:r>
                          <a:rPr lang="en-US" altLang="zh-CN" sz="1800" b="0" i="0">
                            <a:solidFill>
                              <a:srgbClr val="6565FF"/>
                            </a:solidFill>
                            <a:latin typeface="Cambria Math" pitchFamily="34" charset="0"/>
                            <a:ea typeface="Cambria Math" pitchFamily="34" charset="-122"/>
                            <a:cs typeface="Cambria Math" pitchFamily="34" charset="-120"/>
                          </a:rPr>
                          <m:t>4</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000</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50</m:t>
                        </m:r>
                      </m:den>
                    </m:f>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𝑑</m:t>
                        </m:r>
                      </m:e>
                    </m:acc>
                    <m:r>
                      <a:rPr lang="en-US" altLang="zh-CN" sz="1800" b="0" i="0">
                        <a:solidFill>
                          <a:srgbClr val="6565FF"/>
                        </a:solidFill>
                        <a:latin typeface="Cambria Math" pitchFamily="34" charset="0"/>
                        <a:ea typeface="Cambria Math" pitchFamily="34" charset="-122"/>
                        <a:cs typeface="Cambria Math" pitchFamily="34" charset="-120"/>
                      </a:rPr>
                      <m:t>=3.4−0.02×135=0.7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=0.7</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m:rPr>
                        <m:sty m:val="p"/>
                      </m:rPr>
                      <a:rPr lang="en-US" altLang="zh-CN" sz="1800" b="0" i="0">
                        <a:solidFill>
                          <a:srgbClr val="6565FF"/>
                        </a:solidFill>
                        <a:latin typeface="Cambria Math" pitchFamily="34" charset="0"/>
                        <a:ea typeface="Cambria Math" pitchFamily="34" charset="-122"/>
                        <a:cs typeface="Cambria Math" pitchFamily="34" charset="-120"/>
                      </a:rPr>
                      <m:t>ln</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=0.02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e</m:t>
                        </m:r>
                      </m:e>
                      <m:sup>
                        <m:r>
                          <a:rPr lang="en-US" altLang="zh-CN" sz="1800" b="0" i="0">
                            <a:solidFill>
                              <a:srgbClr val="6565FF"/>
                            </a:solidFill>
                            <a:latin typeface="Cambria Math" pitchFamily="34" charset="0"/>
                            <a:ea typeface="Cambria Math" pitchFamily="34" charset="-122"/>
                            <a:cs typeface="Cambria Math" pitchFamily="34" charset="-120"/>
                          </a:rPr>
                          <m:t>0.7</m:t>
                        </m:r>
                      </m:sup>
                    </m:sSup>
                    <m:r>
                      <a:rPr lang="en-US" altLang="zh-CN" sz="1800" b="0" i="0">
                        <a:solidFill>
                          <a:srgbClr val="6565FF"/>
                        </a:solidFill>
                        <a:latin typeface="Cambria Math" pitchFamily="34" charset="0"/>
                        <a:ea typeface="Cambria Math" pitchFamily="34" charset="-122"/>
                        <a:cs typeface="Cambria Math" pitchFamily="34" charset="-120"/>
                      </a:rPr>
                      <m:t>≈2</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6565FF"/>
                            </a:solidFill>
                            <a:latin typeface="Cambria Math" pitchFamily="34" charset="0"/>
                            <a:ea typeface="Cambria Math" pitchFamily="34" charset="-122"/>
                            <a:cs typeface="Cambria Math" pitchFamily="34" charset="-120"/>
                          </a:rPr>
                          <m:t>e</m:t>
                        </m:r>
                      </m:e>
                      <m:sup>
                        <m:r>
                          <a:rPr lang="en-US" altLang="zh-CN" sz="1800" b="0" i="0">
                            <a:solidFill>
                              <a:srgbClr val="6565FF"/>
                            </a:solidFill>
                            <a:latin typeface="Cambria Math" pitchFamily="34" charset="0"/>
                            <a:ea typeface="Cambria Math" pitchFamily="34" charset="-122"/>
                            <a:cs typeface="Cambria Math" pitchFamily="34" charset="-120"/>
                          </a:rPr>
                          <m:t>0.02</m:t>
                        </m:r>
                      </m:sup>
                    </m:sSup>
                    <m:r>
                      <a:rPr lang="en-US" altLang="zh-CN" sz="1800" b="0" i="0">
                        <a:solidFill>
                          <a:srgbClr val="6565FF"/>
                        </a:solidFill>
                        <a:latin typeface="Cambria Math" pitchFamily="34" charset="0"/>
                        <a:ea typeface="Cambria Math" pitchFamily="34" charset="-122"/>
                        <a:cs typeface="Cambria Math" pitchFamily="34" charset="-120"/>
                      </a:rPr>
                      <m:t>≈1.02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𝑦</m:t>
                    </m:r>
                  </m:oMath>
                </a14:m>
                <a:r>
                  <a:rPr lang="en-US" altLang="zh-CN" sz="1800" b="0" i="0" dirty="0">
                    <a:solidFill>
                      <a:srgbClr val="6565FF"/>
                    </a:solidFill>
                    <a:latin typeface="Times New Roman" pitchFamily="34" charset="0"/>
                    <a:ea typeface="微软雅黑" pitchFamily="34" charset="-122"/>
                    <a:cs typeface="Times New Roman" pitchFamily="34" charset="-120"/>
                  </a:rPr>
                  <a:t>关于</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oMath>
                </a14:m>
                <a:r>
                  <a:rPr lang="en-US" altLang="zh-CN" sz="1800" b="0" i="0" dirty="0">
                    <a:solidFill>
                      <a:srgbClr val="6565FF"/>
                    </a:solidFill>
                    <a:latin typeface="Times New Roman" pitchFamily="34" charset="0"/>
                    <a:ea typeface="微软雅黑" pitchFamily="34" charset="-122"/>
                    <a:cs typeface="Times New Roman" pitchFamily="34" charset="-120"/>
                  </a:rPr>
                  <a:t>的经验回归方程为</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1.02</m:t>
                        </m:r>
                      </m:e>
                      <m:sup>
                        <m:r>
                          <a:rPr lang="en-US" altLang="zh-CN" sz="1800" b="0" i="0">
                            <a:solidFill>
                              <a:srgbClr val="6565FF"/>
                            </a:solidFill>
                            <a:latin typeface="Cambria Math" pitchFamily="34" charset="0"/>
                            <a:ea typeface="Cambria Math" pitchFamily="34" charset="-122"/>
                            <a:cs typeface="Cambria Math" pitchFamily="34" charset="-120"/>
                          </a:rPr>
                          <m:t>𝑥</m:t>
                        </m:r>
                      </m:sup>
                    </m:sSup>
                    <m:r>
                      <a:rPr lang="en-US" altLang="zh-CN" sz="1800" b="0" i="0">
                        <a:solidFill>
                          <a:srgbClr val="6565F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3" name="QO_6_AN.36_1#198b49875?vcp=1&amp;vop=1&amp;pid=c128ae229&amp;color=36,64,97&amp;vtp=1&amp;bbb=1"/>
              <p:cNvSpPr>
                <a:spLocks noRot="1" noChangeAspect="1" noMove="1" noResize="1" noEditPoints="1" noAdjustHandles="1" noChangeArrowheads="1" noChangeShapeType="1" noTextEdit="1"/>
              </p:cNvSpPr>
              <p:nvPr/>
            </p:nvSpPr>
            <p:spPr>
              <a:xfrm>
                <a:off x="539496" y="3016713"/>
                <a:ext cx="11109960" cy="1624140"/>
              </a:xfrm>
              <a:prstGeom prst="rect">
                <a:avLst/>
              </a:prstGeom>
              <a:blipFill>
                <a:blip r:embed="rId4"/>
                <a:stretch>
                  <a:fillRect l="-1317" b="-86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anim calcmode="lin" valueType="num">
                                      <p:cBhvr>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7_1#76f55de54?vcp=1&amp;vop=1&amp;pid=c128ae229&amp;color=36,64,97&amp;vtp=1&amp;bt=1&amp;bbb=1&amp;hb=1"/>
              <p:cNvSpPr/>
              <p:nvPr/>
            </p:nvSpPr>
            <p:spPr>
              <a:xfrm>
                <a:off x="539496" y="1445722"/>
                <a:ext cx="11109960" cy="2590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若体重超过相同身高男性体重平均值的1.2倍为偏胖，低于0.8倍为偏瘦，则该地区一名身高为175厘米</a:t>
                </a:r>
                <a:r>
                  <a:rPr lang="en-US" altLang="zh-CN" sz="1800" b="0" i="0">
                    <a:solidFill>
                      <a:srgbClr val="244061"/>
                    </a:solidFill>
                    <a:latin typeface="Times New Roman" pitchFamily="34" charset="0"/>
                    <a:ea typeface="微软雅黑" pitchFamily="34" charset="-122"/>
                    <a:cs typeface="Times New Roman" pitchFamily="34" charset="-120"/>
                  </a:rPr>
                  <a:t>，体</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重为</a:t>
                </a:r>
                <a:r>
                  <a:rPr lang="en-US" altLang="zh-CN" sz="1800" b="0" i="0" dirty="0">
                    <a:solidFill>
                      <a:srgbClr val="244061"/>
                    </a:solidFill>
                    <a:latin typeface="Times New Roman" pitchFamily="34" charset="0"/>
                    <a:ea typeface="微软雅黑" pitchFamily="34" charset="-122"/>
                    <a:cs typeface="Times New Roman" pitchFamily="34" charset="-120"/>
                  </a:rPr>
                  <a:t>78千克的在校男生的体重是否正常？</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考数据</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0.02</m:t>
                        </m:r>
                      </m:sup>
                    </m:sSup>
                    <m:r>
                      <a:rPr lang="en-US" altLang="zh-CN" sz="1800" b="0" i="0">
                        <a:solidFill>
                          <a:srgbClr val="244061"/>
                        </a:solidFill>
                        <a:latin typeface="Cambria Math" pitchFamily="34" charset="0"/>
                        <a:ea typeface="Cambria Math" pitchFamily="34" charset="-122"/>
                        <a:cs typeface="Cambria Math" pitchFamily="34" charset="-120"/>
                      </a:rPr>
                      <m:t>≈1.02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e</m:t>
                        </m:r>
                      </m:e>
                      <m:sup>
                        <m:r>
                          <a:rPr lang="en-US" altLang="zh-CN" sz="1800" b="0" i="0">
                            <a:solidFill>
                              <a:srgbClr val="244061"/>
                            </a:solidFill>
                            <a:latin typeface="Cambria Math" pitchFamily="34" charset="0"/>
                            <a:ea typeface="Cambria Math" pitchFamily="34" charset="-122"/>
                            <a:cs typeface="Cambria Math" pitchFamily="34" charset="-120"/>
                          </a:rPr>
                          <m:t>0.7</m:t>
                        </m:r>
                      </m:sup>
                    </m:sSup>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1.02</m:t>
                        </m:r>
                      </m:e>
                      <m:sup>
                        <m:r>
                          <a:rPr lang="en-US" altLang="zh-CN" sz="1800" b="0" i="0">
                            <a:solidFill>
                              <a:srgbClr val="244061"/>
                            </a:solidFill>
                            <a:latin typeface="Cambria Math" pitchFamily="34" charset="0"/>
                            <a:ea typeface="Cambria Math" pitchFamily="34" charset="-122"/>
                            <a:cs typeface="Cambria Math" pitchFamily="34" charset="-120"/>
                          </a:rPr>
                          <m:t>175</m:t>
                        </m:r>
                      </m:sup>
                    </m:sSup>
                    <m:r>
                      <a:rPr lang="en-US" altLang="zh-CN" sz="1800" b="0" i="0">
                        <a:solidFill>
                          <a:srgbClr val="244061"/>
                        </a:solidFill>
                        <a:latin typeface="Cambria Math" pitchFamily="34" charset="0"/>
                        <a:ea typeface="Cambria Math" pitchFamily="34" charset="-122"/>
                        <a:cs typeface="Cambria Math" pitchFamily="34" charset="-120"/>
                      </a:rPr>
                      <m:t>≈31.99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参</a:t>
                </a:r>
                <a:r>
                  <a:rPr lang="en-US" altLang="zh-CN" sz="1800" b="0" i="0">
                    <a:solidFill>
                      <a:srgbClr val="244061"/>
                    </a:solidFill>
                    <a:latin typeface="Times New Roman" pitchFamily="34" charset="0"/>
                    <a:ea typeface="微软雅黑" pitchFamily="34" charset="-122"/>
                    <a:cs typeface="Times New Roman" pitchFamily="34" charset="-120"/>
                  </a:rPr>
                  <a:t>考公式</a:t>
                </a:r>
                <a:r>
                  <a:rPr lang="en-US" altLang="zh-CN" sz="1800" b="0" i="0" dirty="0">
                    <a:solidFill>
                      <a:srgbClr val="244061"/>
                    </a:solidFill>
                    <a:latin typeface="Times New Roman" pitchFamily="34" charset="0"/>
                    <a:ea typeface="微软雅黑" pitchFamily="34" charset="-122"/>
                    <a:cs typeface="Times New Roman" pitchFamily="34" charset="-120"/>
                  </a:rPr>
                  <a:t>：对于一组数据</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1</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2</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𝑢</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a:solidFill>
                          <a:srgbClr val="244061"/>
                        </a:solidFill>
                        <a:latin typeface="Cambria Math" pitchFamily="34" charset="0"/>
                        <a:ea typeface="Cambria Math" pitchFamily="34" charset="-122"/>
                        <a:cs typeface="Cambria Math" pitchFamily="34" charset="-120"/>
                      </a:rPr>
                      <m:t>,</m:t>
                    </m:r>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𝑣</m:t>
                        </m:r>
                      </m:e>
                      <m:sub>
                        <m:r>
                          <a:rPr lang="en-US" altLang="zh-CN" sz="1800" b="0" i="0">
                            <a:solidFill>
                              <a:srgbClr val="244061"/>
                            </a:solidFill>
                            <a:latin typeface="Cambria Math" pitchFamily="34" charset="0"/>
                            <a:ea typeface="Cambria Math" pitchFamily="34" charset="-122"/>
                            <a:cs typeface="Cambria Math" pitchFamily="34" charset="-120"/>
                          </a:rPr>
                          <m:t>𝑛</m:t>
                        </m:r>
                      </m:sub>
                    </m:sSub>
                    <m:r>
                      <a:rPr lang="en-US" altLang="zh-CN" sz="1800" b="0" i="0" smtClean="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，其经验回归直线</a:t>
                </a:r>
                <a14:m>
                  <m:oMath xmlns:m="http://schemas.openxmlformats.org/officeDocument/2006/math">
                    <m:acc>
                      <m:accPr>
                        <m:chr m:val="̂"/>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244061"/>
                            </a:solidFill>
                            <a:latin typeface="Cambria Math" pitchFamily="34" charset="0"/>
                            <a:ea typeface="Cambria Math" pitchFamily="34" charset="-122"/>
                            <a:cs typeface="Cambria Math" pitchFamily="34" charset="-120"/>
                          </a:rPr>
                          <m:t>𝑣</m:t>
                        </m:r>
                      </m:e>
                    </m:acc>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𝛼</m:t>
                        </m:r>
                      </m:e>
                      <m:sup>
                        <m:r>
                          <a:rPr lang="en-US" altLang="zh-CN" sz="1800" b="0" i="0">
                            <a:solidFill>
                              <a:srgbClr val="244061"/>
                            </a:solidFill>
                            <a:latin typeface="Cambria Math" pitchFamily="34" charset="0"/>
                            <a:ea typeface="Cambria Math" pitchFamily="34" charset="-122"/>
                            <a:cs typeface="Cambria Math" pitchFamily="34" charset="-120"/>
                          </a:rPr>
                          <m:t>+</m:t>
                        </m:r>
                      </m:sup>
                    </m:sSup>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𝛽</m:t>
                        </m:r>
                      </m:e>
                      <m:sup>
                        <m:r>
                          <a:rPr lang="en-US" altLang="zh-CN" sz="1800" b="0" i="0">
                            <a:solidFill>
                              <a:srgbClr val="244061"/>
                            </a:solidFill>
                            <a:latin typeface="Cambria Math" pitchFamily="34" charset="0"/>
                            <a:ea typeface="Cambria Math" pitchFamily="34" charset="-122"/>
                            <a:cs typeface="Cambria Math" pitchFamily="34" charset="-120"/>
                          </a:rPr>
                          <m:t>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的斜率和截距的最小二乘估计</a:t>
                </a:r>
              </a:p>
              <a:p>
                <a:pPr latinLnBrk="1">
                  <a:lnSpc>
                    <a:spcPts val="7200"/>
                  </a:lnSpc>
                </a:pPr>
                <a:r>
                  <a:rPr lang="en-US" altLang="zh-CN" b="0" i="0">
                    <a:solidFill>
                      <a:srgbClr val="244061"/>
                    </a:solidFill>
                    <a:latin typeface="Times New Roman" pitchFamily="34" charset="0"/>
                    <a:ea typeface="微软雅黑" pitchFamily="34" charset="-122"/>
                    <a:cs typeface="Times New Roman" pitchFamily="34" charset="-120"/>
                  </a:rPr>
                  <a:t>公式分别为</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𝛽</m:t>
                        </m:r>
                      </m:e>
                      <m:sup>
                        <m:r>
                          <a:rPr lang="en-US" altLang="zh-CN" b="0" i="0">
                            <a:solidFill>
                              <a:srgbClr val="244061"/>
                            </a:solidFill>
                            <a:latin typeface="Cambria Math" pitchFamily="34" charset="0"/>
                            <a:ea typeface="Cambria Math" pitchFamily="34" charset="-122"/>
                            <a:cs typeface="Cambria Math" pitchFamily="34" charset="-120"/>
                          </a:rPr>
                          <m:t>=</m:t>
                        </m:r>
                      </m:sup>
                    </m:sSup>
                    <m:f>
                      <m:f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fPr>
                      <m:num>
                        <m:limLow>
                          <m:limLow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𝑣</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r>
                          <a:rPr lang="en-US" altLang="zh-CN" b="0" i="0">
                            <a:solidFill>
                              <a:srgbClr val="244061"/>
                            </a:solidFill>
                            <a:latin typeface="Cambria Math" pitchFamily="34" charset="0"/>
                            <a:ea typeface="Cambria Math" pitchFamily="34" charset="-122"/>
                            <a:cs typeface="Cambria Math" pitchFamily="34" charset="-120"/>
                          </a:rPr>
                          <m:t>)</m:t>
                        </m:r>
                      </m:num>
                      <m:den>
                        <m:limLow>
                          <m:limLowPr>
                            <m:ctrlPr>
                              <a:rPr lang="en-US" altLang="zh-CN" b="0" i="1">
                                <a:solidFill>
                                  <a:srgbClr val="244061"/>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244061"/>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b="0">
                                    <a:solidFill>
                                      <a:srgbClr val="244061"/>
                                    </a:solidFill>
                                    <a:latin typeface="Cambria Math" panose="02040503050406030204" pitchFamily="18" charset="0"/>
                                  </a:rPr>
                                  <m:t>𝑛</m:t>
                                </m:r>
                              </m:lim>
                            </m:limUpp>
                          </m:e>
                          <m:lim>
                            <m:r>
                              <a:rPr lang="en-US" altLang="zh-CN" b="0">
                                <a:solidFill>
                                  <a:srgbClr val="244061"/>
                                </a:solidFill>
                                <a:latin typeface="Cambria Math" panose="02040503050406030204" pitchFamily="18" charset="0"/>
                              </a:rPr>
                              <m:t>𝑖</m:t>
                            </m:r>
                            <m:r>
                              <a:rPr lang="en-US" altLang="zh-CN" b="0">
                                <a:solidFill>
                                  <a:srgbClr val="244061"/>
                                </a:solidFill>
                                <a:latin typeface="Cambria Math" panose="02040503050406030204" pitchFamily="18" charset="0"/>
                              </a:rPr>
                              <m:t>=1</m:t>
                            </m:r>
                          </m:lim>
                        </m:limLow>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sSub>
                              <m:sSub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b="0" i="0">
                                    <a:solidFill>
                                      <a:srgbClr val="244061"/>
                                    </a:solidFill>
                                    <a:latin typeface="Cambria Math" pitchFamily="34" charset="0"/>
                                    <a:ea typeface="Cambria Math" pitchFamily="34" charset="-122"/>
                                    <a:cs typeface="Cambria Math" pitchFamily="34" charset="-120"/>
                                  </a:rPr>
                                  <m:t>𝑢</m:t>
                                </m:r>
                              </m:e>
                              <m:sub>
                                <m:r>
                                  <a:rPr lang="en-US" altLang="zh-CN" b="0" i="0">
                                    <a:solidFill>
                                      <a:srgbClr val="244061"/>
                                    </a:solidFill>
                                    <a:latin typeface="Cambria Math" pitchFamily="34" charset="0"/>
                                    <a:ea typeface="Cambria Math" pitchFamily="34" charset="-122"/>
                                    <a:cs typeface="Cambria Math" pitchFamily="34" charset="-120"/>
                                  </a:rPr>
                                  <m:t>𝑖</m:t>
                                </m:r>
                              </m:sub>
                            </m:sSub>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2</m:t>
                            </m:r>
                          </m:sup>
                        </m:sSup>
                      </m:den>
                    </m:f>
                  </m:oMath>
                </a14:m>
                <a:r>
                  <a:rPr lang="en-US" altLang="zh-CN"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𝛼</m:t>
                        </m:r>
                      </m:e>
                    </m:acc>
                    <m:r>
                      <a:rPr lang="en-US" altLang="zh-CN" b="0" i="0">
                        <a:solidFill>
                          <a:srgbClr val="244061"/>
                        </a:solidFill>
                        <a:latin typeface="Cambria Math" pitchFamily="34" charset="0"/>
                        <a:ea typeface="Cambria Math" pitchFamily="34" charset="-122"/>
                        <a:cs typeface="Cambria Math" pitchFamily="34" charset="-120"/>
                      </a:rPr>
                      <m:t>=</m:t>
                    </m:r>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𝑣</m:t>
                        </m:r>
                      </m:e>
                    </m:ba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𝛽</m:t>
                        </m:r>
                      </m:e>
                    </m:acc>
                    <m:bar>
                      <m:barPr>
                        <m:pos m:val="top"/>
                        <m:ctrlPr>
                          <a:rPr lang="en-US" altLang="zh-CN" b="0" i="1">
                            <a:solidFill>
                              <a:srgbClr val="244061"/>
                            </a:solidFill>
                            <a:latin typeface="Cambria Math" panose="02040503050406030204" pitchFamily="18" charset="0"/>
                            <a:ea typeface="Cambria Math" pitchFamily="34" charset="-122"/>
                            <a:cs typeface="Cambria Math" pitchFamily="34" charset="-120"/>
                          </a:rPr>
                        </m:ctrlPr>
                      </m:barPr>
                      <m:e>
                        <m:r>
                          <a:rPr lang="en-US" altLang="zh-CN">
                            <a:solidFill>
                              <a:srgbClr val="244061"/>
                            </a:solidFill>
                            <a:latin typeface="Cambria Math" panose="02040503050406030204" pitchFamily="18" charset="0"/>
                          </a:rPr>
                          <m:t>𝑢</m:t>
                        </m:r>
                      </m:e>
                    </m:bar>
                    <m:r>
                      <a:rPr lang="en-US" altLang="zh-CN" b="0" i="0" smtClean="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37_1#76f55de54?vcp=1&amp;vop=1&amp;pid=c128ae229&amp;color=36,64,97&amp;vtp=1&amp;bt=1&amp;bbb=1&amp;hb=1"/>
              <p:cNvSpPr>
                <a:spLocks noRot="1" noChangeAspect="1" noMove="1" noResize="1" noEditPoints="1" noAdjustHandles="1" noChangeArrowheads="1" noChangeShapeType="1" noTextEdit="1"/>
              </p:cNvSpPr>
              <p:nvPr/>
            </p:nvSpPr>
            <p:spPr>
              <a:xfrm>
                <a:off x="539496" y="1445722"/>
                <a:ext cx="11109960" cy="2590800"/>
              </a:xfrm>
              <a:prstGeom prst="rect">
                <a:avLst/>
              </a:prstGeom>
              <a:blipFill>
                <a:blip r:embed="rId3"/>
                <a:stretch>
                  <a:fillRect l="-1317" r="-1262" b="-2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8_1#76f55de54?vcp=1&amp;vop=1&amp;pid=c128ae229&amp;color=36,64,97&amp;vtp=1&amp;bbb=1"/>
              <p:cNvSpPr/>
              <p:nvPr/>
            </p:nvSpPr>
            <p:spPr>
              <a:xfrm>
                <a:off x="539496" y="4032967"/>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【解】当</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𝑥</m:t>
                    </m:r>
                    <m:r>
                      <a:rPr lang="en-US" altLang="zh-CN" sz="1800" b="0" i="0">
                        <a:solidFill>
                          <a:srgbClr val="6565FF"/>
                        </a:solidFill>
                        <a:latin typeface="Cambria Math" pitchFamily="34" charset="0"/>
                        <a:ea typeface="Cambria Math" pitchFamily="34" charset="-122"/>
                        <a:cs typeface="Cambria Math" pitchFamily="34" charset="-120"/>
                      </a:rPr>
                      <m:t>=175</m:t>
                    </m:r>
                  </m:oMath>
                </a14:m>
                <a:r>
                  <a:rPr lang="en-US" altLang="zh-CN" sz="1800" b="0" i="0" dirty="0">
                    <a:solidFill>
                      <a:srgbClr val="6565FF"/>
                    </a:solidFill>
                    <a:latin typeface="Times New Roman" pitchFamily="34" charset="0"/>
                    <a:ea typeface="微软雅黑" pitchFamily="34" charset="-122"/>
                    <a:cs typeface="Times New Roman" pitchFamily="34" charset="-120"/>
                  </a:rPr>
                  <a:t>时，</a:t>
                </a:r>
                <a14:m>
                  <m:oMath xmlns:m="http://schemas.openxmlformats.org/officeDocument/2006/math">
                    <m:acc>
                      <m:accPr>
                        <m:chr m:val="̂"/>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accPr>
                      <m:e>
                        <m:r>
                          <a:rPr lang="en-US" altLang="zh-CN" sz="1800" b="0" i="0">
                            <a:solidFill>
                              <a:srgbClr val="6565FF"/>
                            </a:solidFill>
                            <a:latin typeface="Cambria Math" pitchFamily="34" charset="0"/>
                            <a:ea typeface="Cambria Math" pitchFamily="34" charset="-122"/>
                            <a:cs typeface="Cambria Math" pitchFamily="34" charset="-120"/>
                          </a:rPr>
                          <m:t>𝑦</m:t>
                        </m:r>
                      </m:e>
                    </m:acc>
                    <m:r>
                      <a:rPr lang="en-US" altLang="zh-CN" sz="1800" b="0" i="0">
                        <a:solidFill>
                          <a:srgbClr val="6565FF"/>
                        </a:solidFill>
                        <a:latin typeface="Cambria Math" pitchFamily="34" charset="0"/>
                        <a:ea typeface="Cambria Math" pitchFamily="34" charset="-122"/>
                        <a:cs typeface="Cambria Math" pitchFamily="34" charset="-120"/>
                      </a:rPr>
                      <m:t>=2×</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1.02</m:t>
                        </m:r>
                      </m:e>
                      <m:sup>
                        <m:r>
                          <a:rPr lang="en-US" altLang="zh-CN" sz="1800" b="0" i="0">
                            <a:solidFill>
                              <a:srgbClr val="6565FF"/>
                            </a:solidFill>
                            <a:latin typeface="Cambria Math" pitchFamily="34" charset="0"/>
                            <a:ea typeface="Cambria Math" pitchFamily="34" charset="-122"/>
                            <a:cs typeface="Cambria Math" pitchFamily="34" charset="-120"/>
                          </a:rPr>
                          <m:t>175</m:t>
                        </m:r>
                      </m:sup>
                    </m:sSup>
                    <m:r>
                      <a:rPr lang="en-US" altLang="zh-CN" sz="1800" b="0" i="0">
                        <a:solidFill>
                          <a:srgbClr val="6565FF"/>
                        </a:solidFill>
                        <a:latin typeface="Cambria Math" pitchFamily="34" charset="0"/>
                        <a:ea typeface="Cambria Math" pitchFamily="34" charset="-122"/>
                        <a:cs typeface="Cambria Math" pitchFamily="34" charset="-120"/>
                      </a:rPr>
                      <m:t>≈2×31.99=63.98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63.98×1.2=76.776&lt;78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，所以该名在校男生的体重偏胖.</a:t>
                </a:r>
                <a:endParaRPr lang="en-US" altLang="zh-CN" sz="1800" dirty="0"/>
              </a:p>
            </p:txBody>
          </p:sp>
        </mc:Choice>
        <mc:Fallback>
          <p:sp>
            <p:nvSpPr>
              <p:cNvPr id="3" name="QO_6_AN.38_1#76f55de54?vcp=1&amp;vop=1&amp;pid=c128ae229&amp;color=36,64,97&amp;vtp=1&amp;bbb=1"/>
              <p:cNvSpPr>
                <a:spLocks noRot="1" noChangeAspect="1" noMove="1" noResize="1" noEditPoints="1" noAdjustHandles="1" noChangeArrowheads="1" noChangeShapeType="1" noTextEdit="1"/>
              </p:cNvSpPr>
              <p:nvPr/>
            </p:nvSpPr>
            <p:spPr>
              <a:xfrm>
                <a:off x="539496" y="4032967"/>
                <a:ext cx="11109960" cy="773240"/>
              </a:xfrm>
              <a:prstGeom prst="rect">
                <a:avLst/>
              </a:prstGeom>
              <a:blipFill>
                <a:blip r:embed="rId4"/>
                <a:stretch>
                  <a:fillRect l="-1317"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EX.39_1#c128ae229?vcp=1&amp;vop=1&amp;pid=2ba29b8d7&amp;color=36,64,97&amp;vtp=1&amp;bbb=1&amp;hb=1"/>
              <p:cNvSpPr/>
              <p:nvPr/>
            </p:nvSpPr>
            <p:spPr>
              <a:xfrm>
                <a:off x="539496" y="4797380"/>
                <a:ext cx="11109960" cy="79184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t>
                </a:r>
                <a:r>
                  <a:rPr lang="en-US" altLang="zh-CN" sz="1800" b="1" i="0" dirty="0">
                    <a:solidFill>
                      <a:srgbClr val="244061"/>
                    </a:solidFill>
                    <a:latin typeface="Times New Roman" pitchFamily="34" charset="0"/>
                    <a:ea typeface="微软雅黑" pitchFamily="34" charset="-122"/>
                    <a:cs typeface="Times New Roman" pitchFamily="34" charset="-120"/>
                  </a:rPr>
                  <a:t>解题策略</a:t>
                </a:r>
                <a:r>
                  <a:rPr lang="en-US" altLang="zh-CN" sz="1800" b="0" i="0" dirty="0">
                    <a:solidFill>
                      <a:srgbClr val="244061"/>
                    </a:solidFill>
                    <a:latin typeface="Times New Roman" pitchFamily="34" charset="0"/>
                    <a:ea typeface="微软雅黑" pitchFamily="34" charset="-122"/>
                    <a:cs typeface="Times New Roman" pitchFamily="34" charset="-120"/>
                  </a:rPr>
                  <a:t>】本题考查了非线性回归模型，对</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𝑏</m:t>
                        </m:r>
                      </m:e>
                      <m:sup>
                        <m:r>
                          <a:rPr lang="en-US" altLang="zh-CN" sz="1800" b="0" i="0">
                            <a:solidFill>
                              <a:srgbClr val="244061"/>
                            </a:solidFill>
                            <a:latin typeface="Cambria Math" pitchFamily="34" charset="0"/>
                            <a:ea typeface="Cambria Math" pitchFamily="34" charset="-122"/>
                            <a:cs typeface="Cambria Math" pitchFamily="34" charset="-120"/>
                          </a:rPr>
                          <m:t>𝑥</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两边取自然对数得</a:t>
                </a:r>
                <a14:m>
                  <m:oMath xmlns:m="http://schemas.openxmlformats.org/officeDocument/2006/math">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𝑦</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𝑥</m:t>
                    </m:r>
                    <m:r>
                      <a:rPr lang="en-US" altLang="zh-CN" sz="1800" b="0" i="0">
                        <a:solidFill>
                          <a:srgbClr val="244061"/>
                        </a:solidFill>
                        <a:latin typeface="Cambria Math" pitchFamily="34" charset="0"/>
                        <a:ea typeface="Cambria Math" pitchFamily="34" charset="-122"/>
                        <a:cs typeface="Cambria Math" pitchFamily="34" charset="-120"/>
                      </a:rPr>
                      <m:t>⋅</m:t>
                    </m:r>
                    <m:r>
                      <m:rPr>
                        <m:sty m:val="p"/>
                      </m:rPr>
                      <a:rPr lang="en-US" altLang="zh-CN" sz="1800" b="0" i="0">
                        <a:solidFill>
                          <a:srgbClr val="244061"/>
                        </a:solidFill>
                        <a:latin typeface="Cambria Math" pitchFamily="34" charset="0"/>
                        <a:ea typeface="Cambria Math" pitchFamily="34" charset="-122"/>
                        <a:cs typeface="Cambria Math" pitchFamily="34" charset="-120"/>
                      </a:rPr>
                      <m:t>ln</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𝑏</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，再利用换元法</a:t>
                </a: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转化为求方程</a:t>
                </a:r>
                <a14:m>
                  <m:oMath xmlns:m="http://schemas.openxmlformats.org/officeDocument/2006/math">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𝑤</m:t>
                        </m:r>
                      </m:e>
                    </m:acc>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𝑐</m:t>
                        </m:r>
                      </m:e>
                    </m:acc>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m:t>
                    </m:r>
                    <m:acc>
                      <m:accPr>
                        <m:chr m:val="̂"/>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accPr>
                      <m:e>
                        <m:r>
                          <a:rPr lang="en-US" altLang="zh-CN" b="0" i="0">
                            <a:solidFill>
                              <a:srgbClr val="244061"/>
                            </a:solidFill>
                            <a:latin typeface="Cambria Math" pitchFamily="34" charset="0"/>
                            <a:ea typeface="Cambria Math" pitchFamily="34" charset="-122"/>
                            <a:cs typeface="Cambria Math" pitchFamily="34" charset="-120"/>
                          </a:rPr>
                          <m:t>𝑑</m:t>
                        </m:r>
                      </m:e>
                    </m:acc>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，把非线性回归模型转化为一元线性回归模型，利用最小二乘法可求解.</a:t>
                </a:r>
                <a:endParaRPr lang="en-US" altLang="zh-CN" dirty="0"/>
              </a:p>
            </p:txBody>
          </p:sp>
        </mc:Choice>
        <mc:Fallback>
          <p:sp>
            <p:nvSpPr>
              <p:cNvPr id="4" name="QO_5_EX.39_1#c128ae229?vcp=1&amp;vop=1&amp;pid=2ba29b8d7&amp;color=36,64,97&amp;vtp=1&amp;bbb=1&amp;hb=1"/>
              <p:cNvSpPr>
                <a:spLocks noRot="1" noChangeAspect="1" noMove="1" noResize="1" noEditPoints="1" noAdjustHandles="1" noChangeArrowheads="1" noChangeShapeType="1" noTextEdit="1"/>
              </p:cNvSpPr>
              <p:nvPr/>
            </p:nvSpPr>
            <p:spPr>
              <a:xfrm>
                <a:off x="539496" y="4797380"/>
                <a:ext cx="11109960" cy="791845"/>
              </a:xfrm>
              <a:prstGeom prst="rect">
                <a:avLst/>
              </a:prstGeom>
              <a:blipFill>
                <a:blip r:embed="rId5"/>
                <a:stretch>
                  <a:fillRect l="-1317" r="-165" b="-169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500"/>
                                        <p:tgtEl>
                                          <p:spTgt spid="4">
                                            <p:bg/>
                                          </p:spTgt>
                                        </p:tgtEl>
                                      </p:cBhvr>
                                    </p:animEffect>
                                    <p:anim calcmode="lin" valueType="num">
                                      <p:cBhvr>
                                        <p:cTn id="25" dur="500" fill="hold"/>
                                        <p:tgtEl>
                                          <p:spTgt spid="4">
                                            <p:bg/>
                                          </p:spTgt>
                                        </p:tgtEl>
                                        <p:attrNameLst>
                                          <p:attrName>ppt_x</p:attrName>
                                        </p:attrNameLst>
                                      </p:cBhvr>
                                      <p:tavLst>
                                        <p:tav tm="0">
                                          <p:val>
                                            <p:strVal val="#ppt_x"/>
                                          </p:val>
                                        </p:tav>
                                        <p:tav tm="100000">
                                          <p:val>
                                            <p:strVal val="#ppt_x"/>
                                          </p:val>
                                        </p:tav>
                                      </p:tavLst>
                                    </p:anim>
                                    <p:anim calcmode="lin" valueType="num">
                                      <p:cBhvr>
                                        <p:cTn id="26" dur="5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500"/>
                                        <p:tgtEl>
                                          <p:spTgt spid="4">
                                            <p:txEl>
                                              <p:pRg st="0" end="0"/>
                                            </p:txEl>
                                          </p:spTgt>
                                        </p:tgtEl>
                                      </p:cBhvr>
                                    </p:animEffect>
                                    <p:anim calcmode="lin" valueType="num">
                                      <p:cBhvr>
                                        <p:cTn id="30"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
                                            <p:txEl>
                                              <p:pRg st="1" end="1"/>
                                            </p:txEl>
                                          </p:spTgt>
                                        </p:tgtEl>
                                        <p:attrNameLst>
                                          <p:attrName>style.visibility</p:attrName>
                                        </p:attrNameLst>
                                      </p:cBhvr>
                                      <p:to>
                                        <p:strVal val="visible"/>
                                      </p:to>
                                    </p:set>
                                    <p:animEffect transition="in" filter="fade">
                                      <p:cBhvr>
                                        <p:cTn id="34" dur="500"/>
                                        <p:tgtEl>
                                          <p:spTgt spid="4">
                                            <p:txEl>
                                              <p:pRg st="1" end="1"/>
                                            </p:txEl>
                                          </p:spTgt>
                                        </p:tgtEl>
                                      </p:cBhvr>
                                    </p:animEffect>
                                    <p:anim calcmode="lin" valueType="num">
                                      <p:cBhvr>
                                        <p:cTn id="3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6"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C_4_BD#1cd077788?vcp=1&amp;pid=67312cb83&amp;color=101,101,255&amp;vtp=1&amp;bt=1&amp;bbb=1"/>
          <p:cNvSpPr/>
          <p:nvPr/>
        </p:nvSpPr>
        <p:spPr>
          <a:xfrm>
            <a:off x="539496" y="828000"/>
            <a:ext cx="11109960" cy="812800"/>
          </a:xfrm>
          <a:prstGeom prst="rect">
            <a:avLst/>
          </a:prstGeom>
          <a:noFill/>
          <a:ln/>
        </p:spPr>
        <p:txBody>
          <a:bodyPr wrap="none" lIns="0" tIns="0" rIns="0" bIns="0" rtlCol="0" anchor="t"/>
          <a:lstStyle/>
          <a:p>
            <a:pPr algn="l" latinLnBrk="1">
              <a:lnSpc>
                <a:spcPts val="3500"/>
              </a:lnSpc>
            </a:pPr>
            <a:r>
              <a:rPr lang="en-US" altLang="zh-CN" sz="2000" b="0" i="0" dirty="0">
                <a:solidFill>
                  <a:srgbClr val="6565FF"/>
                </a:solidFill>
                <a:latin typeface="Times New Roman" pitchFamily="34" charset="0"/>
                <a:ea typeface="微软雅黑" pitchFamily="34" charset="-122"/>
                <a:cs typeface="Times New Roman" pitchFamily="34" charset="-120"/>
              </a:rPr>
              <a:t>二、数据分析</a:t>
            </a:r>
            <a:endParaRPr lang="en-US" altLang="zh-CN" sz="2000" dirty="0"/>
          </a:p>
        </p:txBody>
      </p:sp>
      <p:sp>
        <p:nvSpPr>
          <p:cNvPr id="3" name="P_5_BD#93f879047?vcp=1&amp;pid=1cd077788&amp;color=36,64,97&amp;vtp=1&amp;bbb=1&amp;hb=1"/>
          <p:cNvSpPr/>
          <p:nvPr/>
        </p:nvSpPr>
        <p:spPr>
          <a:xfrm>
            <a:off x="539496" y="1272944"/>
            <a:ext cx="11109960" cy="11923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数据分析是运用数学方法对数据进行整理、分析和推断，进而培养解决问题的能力和素养.</a:t>
            </a:r>
            <a:r>
              <a:rPr lang="en-US" altLang="zh-CN" sz="1800" b="0" i="0">
                <a:solidFill>
                  <a:srgbClr val="244061"/>
                </a:solidFill>
                <a:latin typeface="Times New Roman" pitchFamily="34" charset="0"/>
                <a:ea typeface="微软雅黑" pitchFamily="34" charset="-122"/>
                <a:cs typeface="Times New Roman" pitchFamily="34" charset="-120"/>
              </a:rPr>
              <a:t>在统计的问题中，</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当题目条件叙述比较复杂或者表格</a:t>
            </a:r>
            <a:r>
              <a:rPr lang="en-US" altLang="zh-CN" sz="1800" b="0" i="0" dirty="0">
                <a:solidFill>
                  <a:srgbClr val="244061"/>
                </a:solidFill>
                <a:latin typeface="Times New Roman" pitchFamily="34" charset="0"/>
                <a:ea typeface="微软雅黑" pitchFamily="34" charset="-122"/>
                <a:cs typeface="Times New Roman" pitchFamily="34" charset="-120"/>
              </a:rPr>
              <a:t>、图形较多时，要能充分分析题目条件中的数据，</a:t>
            </a:r>
            <a:r>
              <a:rPr lang="en-US" altLang="zh-CN" sz="1800" b="0" i="0">
                <a:solidFill>
                  <a:srgbClr val="244061"/>
                </a:solidFill>
                <a:latin typeface="Times New Roman" pitchFamily="34" charset="0"/>
                <a:ea typeface="微软雅黑" pitchFamily="34" charset="-122"/>
                <a:cs typeface="Times New Roman" pitchFamily="34" charset="-120"/>
              </a:rPr>
              <a:t>把有价值的数据提炼出来，</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或把折线图</a:t>
            </a:r>
            <a:r>
              <a:rPr lang="en-US" altLang="zh-CN" b="0" i="0" dirty="0">
                <a:solidFill>
                  <a:srgbClr val="244061"/>
                </a:solidFill>
                <a:latin typeface="Times New Roman" pitchFamily="34" charset="0"/>
                <a:ea typeface="微软雅黑" pitchFamily="34" charset="-122"/>
                <a:cs typeface="Times New Roman" pitchFamily="34" charset="-120"/>
              </a:rPr>
              <a:t>、直方图等图形中的信息转化为数学问题来解决，是这类问题求解的关键.</a:t>
            </a:r>
            <a:endParaRPr lang="en-US" altLang="zh-CN"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40_1#0504ea5a0?vaa=1&amp;vcp=1&amp;vop=1&amp;pid=1cd077788&amp;color=36,64,97&amp;vtp=1&amp;bt=1&amp;bbb=1&amp;hb=1"/>
          <p:cNvSpPr/>
          <p:nvPr/>
        </p:nvSpPr>
        <p:spPr>
          <a:xfrm>
            <a:off x="539496" y="1132445"/>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1" i="0" dirty="0">
                <a:solidFill>
                  <a:srgbClr val="244061"/>
                </a:solidFill>
                <a:latin typeface="Times New Roman" pitchFamily="34" charset="0"/>
                <a:ea typeface="微软雅黑" pitchFamily="34" charset="-122"/>
                <a:cs typeface="Times New Roman" pitchFamily="34" charset="-120"/>
              </a:rPr>
              <a:t>（多选）</a:t>
            </a:r>
            <a:r>
              <a:rPr lang="en-US" altLang="zh-CN" sz="1800" b="0" i="0" dirty="0">
                <a:solidFill>
                  <a:srgbClr val="244061"/>
                </a:solidFill>
                <a:latin typeface="Times New Roman" pitchFamily="34" charset="0"/>
                <a:ea typeface="微软雅黑" pitchFamily="34" charset="-122"/>
                <a:cs typeface="Times New Roman" pitchFamily="34" charset="-120"/>
              </a:rPr>
              <a:t>某校计划在课外活动中新增攀岩项目，为了解学生喜欢攀岩与性别是否有关联</a:t>
            </a:r>
            <a:r>
              <a:rPr lang="en-US" altLang="zh-CN" sz="1800" b="0" i="0">
                <a:solidFill>
                  <a:srgbClr val="244061"/>
                </a:solidFill>
                <a:latin typeface="Times New Roman" pitchFamily="34" charset="0"/>
                <a:ea typeface="微软雅黑" pitchFamily="34" charset="-122"/>
                <a:cs typeface="Times New Roman" pitchFamily="34" charset="-120"/>
              </a:rPr>
              <a:t>，面向该校学生开</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展了一次随机调查</a:t>
            </a:r>
            <a:r>
              <a:rPr lang="en-US" altLang="zh-CN" b="0" i="0" dirty="0">
                <a:solidFill>
                  <a:srgbClr val="244061"/>
                </a:solidFill>
                <a:latin typeface="Times New Roman" pitchFamily="34" charset="0"/>
                <a:ea typeface="微软雅黑" pitchFamily="34" charset="-122"/>
                <a:cs typeface="Times New Roman" pitchFamily="34" charset="-120"/>
              </a:rPr>
              <a:t>，其中参加调查的男、女生人数相同，并绘制等高堆积条形图（如图），</a:t>
            </a:r>
            <a:r>
              <a:rPr lang="en-US" altLang="zh-CN" b="0" i="0">
                <a:solidFill>
                  <a:srgbClr val="244061"/>
                </a:solidFill>
                <a:latin typeface="Times New Roman" pitchFamily="34" charset="0"/>
                <a:ea typeface="微软雅黑" pitchFamily="34" charset="-122"/>
                <a:cs typeface="Times New Roman" pitchFamily="34" charset="-120"/>
              </a:rPr>
              <a:t>则(</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AlternateContent xmlns:mc="http://schemas.openxmlformats.org/markup-compatibility/2006">
        <mc:Choice xmlns:a14="http://schemas.microsoft.com/office/drawing/2010/main" Requires="a14">
          <p:sp>
            <p:nvSpPr>
              <p:cNvPr id="4" name="QC_5_BD.40_2#0504ea5a0?vaa=1&amp;vcp=1&amp;vop=1&amp;pid=1cd077788&amp;color=36,64,97&amp;vtp=1&amp;bbb=1"/>
              <p:cNvSpPr/>
              <p:nvPr/>
            </p:nvSpPr>
            <p:spPr>
              <a:xfrm>
                <a:off x="539496" y="1910574"/>
                <a:ext cx="11109960" cy="520700"/>
              </a:xfrm>
              <a:prstGeom prst="rect">
                <a:avLst/>
              </a:prstGeom>
              <a:noFill/>
              <a:ln/>
            </p:spPr>
            <p:txBody>
              <a:bodyPr wrap="none" lIns="0" tIns="0" rIns="0" bIns="0" rtlCol="0" anchor="t"/>
              <a:lstStyle/>
              <a:p>
                <a:pPr algn="l" latinLnBrk="1">
                  <a:lnSpc>
                    <a:spcPts val="41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附:</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,其中</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p:sp>
            <p:nvSpPr>
              <p:cNvPr id="4" name="QC_5_BD.40_2#0504ea5a0?vaa=1&amp;vcp=1&amp;vop=1&amp;pid=1cd077788&amp;color=36,64,97&amp;vtp=1&amp;bbb=1"/>
              <p:cNvSpPr>
                <a:spLocks noRot="1" noChangeAspect="1" noMove="1" noResize="1" noEditPoints="1" noAdjustHandles="1" noChangeArrowheads="1" noChangeShapeType="1" noTextEdit="1"/>
              </p:cNvSpPr>
              <p:nvPr/>
            </p:nvSpPr>
            <p:spPr>
              <a:xfrm>
                <a:off x="539496" y="1910574"/>
                <a:ext cx="11109960" cy="520700"/>
              </a:xfrm>
              <a:prstGeom prst="rect">
                <a:avLst/>
              </a:prstGeom>
              <a:blipFill>
                <a:blip r:embed="rId3"/>
                <a:stretch>
                  <a:fillRect b="-930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7" name="QC_5_BD.40_3#0504ea5a0?colgroup=9,18,18&amp;vaa=1&amp;vcp=1&amp;vop=1&amp;pid=1cd077788&amp;color=36,64,97&amp;vtp=1&amp;bbb=1"/>
              <p:cNvGraphicFramePr>
                <a:graphicFrameLocks noGrp="1"/>
              </p:cNvGraphicFramePr>
              <p:nvPr>
                <p:extLst>
                  <p:ext uri="{D42A27DB-BD31-4B8C-83A1-F6EECF244321}">
                    <p14:modId xmlns:p14="http://schemas.microsoft.com/office/powerpoint/2010/main" val="3421644609"/>
                  </p:ext>
                </p:extLst>
              </p:nvPr>
            </p:nvGraphicFramePr>
            <p:xfrm>
              <a:off x="539496" y="2558274"/>
              <a:ext cx="11073384" cy="779654"/>
            </p:xfrm>
            <a:graphic>
              <a:graphicData uri="http://schemas.openxmlformats.org/drawingml/2006/table">
                <a:tbl>
                  <a:tblPr/>
                  <a:tblGrid>
                    <a:gridCol w="2221992">
                      <a:extLst>
                        <a:ext uri="{9D8B030D-6E8A-4147-A177-3AD203B41FA5}">
                          <a16:colId xmlns:a16="http://schemas.microsoft.com/office/drawing/2014/main" val="20000"/>
                        </a:ext>
                      </a:extLst>
                    </a:gridCol>
                    <a:gridCol w="4425696">
                      <a:extLst>
                        <a:ext uri="{9D8B030D-6E8A-4147-A177-3AD203B41FA5}">
                          <a16:colId xmlns:a16="http://schemas.microsoft.com/office/drawing/2014/main" val="20001"/>
                        </a:ext>
                      </a:extLst>
                    </a:gridCol>
                    <a:gridCol w="4425696">
                      <a:extLst>
                        <a:ext uri="{9D8B030D-6E8A-4147-A177-3AD203B41FA5}">
                          <a16:colId xmlns:a16="http://schemas.microsoft.com/office/drawing/2014/main" val="20002"/>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𝛼</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7" name="QC_5_BD.40_3#0504ea5a0?colgroup=9,18,18&amp;vaa=1&amp;vcp=1&amp;vop=1&amp;pid=1cd077788&amp;color=36,64,97&amp;vtp=1&amp;bbb=1"/>
              <p:cNvGraphicFramePr>
                <a:graphicFrameLocks noGrp="1"/>
              </p:cNvGraphicFramePr>
              <p:nvPr>
                <p:extLst>
                  <p:ext uri="{D42A27DB-BD31-4B8C-83A1-F6EECF244321}">
                    <p14:modId xmlns:p14="http://schemas.microsoft.com/office/powerpoint/2010/main" val="3421644609"/>
                  </p:ext>
                </p:extLst>
              </p:nvPr>
            </p:nvGraphicFramePr>
            <p:xfrm>
              <a:off x="539496" y="2558274"/>
              <a:ext cx="11073384" cy="779654"/>
            </p:xfrm>
            <a:graphic>
              <a:graphicData uri="http://schemas.openxmlformats.org/drawingml/2006/table">
                <a:tbl>
                  <a:tblPr/>
                  <a:tblGrid>
                    <a:gridCol w="2221992">
                      <a:extLst>
                        <a:ext uri="{9D8B030D-6E8A-4147-A177-3AD203B41FA5}">
                          <a16:colId xmlns:a16="http://schemas.microsoft.com/office/drawing/2014/main" val="20000"/>
                        </a:ext>
                      </a:extLst>
                    </a:gridCol>
                    <a:gridCol w="4425696">
                      <a:extLst>
                        <a:ext uri="{9D8B030D-6E8A-4147-A177-3AD203B41FA5}">
                          <a16:colId xmlns:a16="http://schemas.microsoft.com/office/drawing/2014/main" val="20001"/>
                        </a:ext>
                      </a:extLst>
                    </a:gridCol>
                    <a:gridCol w="4425696">
                      <a:extLst>
                        <a:ext uri="{9D8B030D-6E8A-4147-A177-3AD203B41FA5}">
                          <a16:colId xmlns:a16="http://schemas.microsoft.com/office/drawing/2014/main" val="20002"/>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4" t="-1538" r="-398356"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74" t="-103125" r="-398356"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pic>
        <p:nvPicPr>
          <p:cNvPr id="6" name="QC_5_BD.40_4#0504ea5a0?htil=2&amp;vaa=1&amp;vcp=1&amp;vop=1&amp;pid=1cd077788&amp;color=36,64,97&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8814816" y="3472675"/>
            <a:ext cx="2816352" cy="231343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7" name="QC_5_BD.40_5#0504ea5a0.choices?htil=2&amp;vaa=1&amp;vcp=1&amp;vop=1&amp;pid=1cd077788&amp;color=36,64,97&amp;vtp=1&amp;bbb=1&amp;hb=1"/>
              <p:cNvSpPr/>
              <p:nvPr/>
            </p:nvSpPr>
            <p:spPr>
              <a:xfrm>
                <a:off x="539496" y="3472675"/>
                <a:ext cx="8165592" cy="244983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A.参与调查的学生中喜欢攀岩的男生人数比喜欢攀岩的女生人数多</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.参与调查的女生中喜欢攀岩的人数比不喜欢攀岩的人数多</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.若参与调查的男、女生人数均为100，则有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的把握认为喜欢攀岩与性别有关</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联</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.无论参与调查的男、女生人数为多少，都有</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的把握认为喜欢攀岩与性别有</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关联</a:t>
                </a:r>
                <a:endParaRPr lang="en-US" altLang="zh-CN" dirty="0"/>
              </a:p>
            </p:txBody>
          </p:sp>
        </mc:Choice>
        <mc:Fallback>
          <p:sp>
            <p:nvSpPr>
              <p:cNvPr id="7" name="QC_5_BD.40_5#0504ea5a0.choices?htil=2&amp;vaa=1&amp;vcp=1&amp;vop=1&amp;pid=1cd077788&amp;color=36,64,97&amp;vtp=1&amp;bbb=1&amp;hb=1"/>
              <p:cNvSpPr>
                <a:spLocks noRot="1" noChangeAspect="1" noMove="1" noResize="1" noEditPoints="1" noAdjustHandles="1" noChangeArrowheads="1" noChangeShapeType="1" noTextEdit="1"/>
              </p:cNvSpPr>
              <p:nvPr/>
            </p:nvSpPr>
            <p:spPr>
              <a:xfrm>
                <a:off x="539496" y="3472675"/>
                <a:ext cx="8165592" cy="2449830"/>
              </a:xfrm>
              <a:prstGeom prst="rect">
                <a:avLst/>
              </a:prstGeom>
              <a:blipFill>
                <a:blip r:embed="rId6"/>
                <a:stretch>
                  <a:fillRect l="-1792" r="-1120" b="-5473"/>
                </a:stretch>
              </a:blipFill>
              <a:ln/>
            </p:spPr>
            <p:txBody>
              <a:bodyPr/>
              <a:lstStyle/>
              <a:p>
                <a:r>
                  <a:rPr lang="zh-CN" altLang="en-US">
                    <a:noFill/>
                  </a:rPr>
                  <a:t> </a:t>
                </a:r>
              </a:p>
            </p:txBody>
          </p:sp>
        </mc:Fallback>
      </mc:AlternateContent>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42_1#0504ea5a0?vaa=1&amp;vcp=1&amp;vop=1&amp;pid=1cd077788&amp;color=36,64,97&amp;vtp=1&amp;bt=1&amp;bbb=1&amp;hb=1"/>
              <p:cNvSpPr/>
              <p:nvPr/>
            </p:nvSpPr>
            <p:spPr>
              <a:xfrm>
                <a:off x="539496" y="828000"/>
                <a:ext cx="11109960" cy="1909890"/>
              </a:xfrm>
              <a:prstGeom prst="rect">
                <a:avLst/>
              </a:prstGeom>
              <a:noFill/>
              <a:ln/>
            </p:spPr>
            <p:txBody>
              <a:bodyPr wrap="none" lIns="0" tIns="0" rIns="0" bIns="0" rtlCol="0" anchor="t"/>
              <a:lstStyle/>
              <a:p>
                <a:pPr algn="l" latinLnBrk="1">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对于A，参与调查的男、女生人数相同，男生中喜欢攀岩的占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80%</m:t>
                    </m:r>
                  </m:oMath>
                </a14:m>
                <a:r>
                  <a:rPr lang="en-US" altLang="zh-CN" sz="1800" b="0" i="0" dirty="0">
                    <a:solidFill>
                      <a:srgbClr val="003760"/>
                    </a:solidFill>
                    <a:latin typeface="Times New Roman" pitchFamily="34" charset="0"/>
                    <a:ea typeface="微软雅黑" pitchFamily="34" charset="-122"/>
                    <a:cs typeface="Times New Roman" pitchFamily="34" charset="-120"/>
                  </a:rPr>
                  <a:t>，女生中喜欢攀岩的占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参与调查的学生中喜欢攀岩的男生人数比喜欢攀岩的女生人数多</a:t>
                </a:r>
                <a:r>
                  <a:rPr lang="en-US" altLang="zh-CN" sz="1800" b="0" i="0" dirty="0">
                    <a:solidFill>
                      <a:srgbClr val="003760"/>
                    </a:solidFill>
                    <a:latin typeface="Times New Roman" pitchFamily="34" charset="0"/>
                    <a:ea typeface="微软雅黑" pitchFamily="34" charset="-122"/>
                    <a:cs typeface="Times New Roman" pitchFamily="34" charset="-120"/>
                  </a:rPr>
                  <a:t>，故选项A正确；</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B，参与调查的女生中喜欢攀岩的人数占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30%</m:t>
                    </m:r>
                  </m:oMath>
                </a14:m>
                <a:r>
                  <a:rPr lang="en-US" altLang="zh-CN" sz="1800" b="0" i="0" dirty="0">
                    <a:solidFill>
                      <a:srgbClr val="003760"/>
                    </a:solidFill>
                    <a:latin typeface="Times New Roman" pitchFamily="34" charset="0"/>
                    <a:ea typeface="微软雅黑" pitchFamily="34" charset="-122"/>
                    <a:cs typeface="Times New Roman" pitchFamily="34" charset="-120"/>
                  </a:rPr>
                  <a:t>，所以不喜欢攀岩的人数占</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，所以不喜欢攀岩的人数比</a:t>
                </a:r>
              </a:p>
              <a:p>
                <a:pPr latinLnBrk="1">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喜欢攀岩的人数多</a:t>
                </a:r>
                <a:r>
                  <a:rPr lang="en-US" altLang="zh-CN" sz="1800" b="0" i="0" dirty="0">
                    <a:solidFill>
                      <a:srgbClr val="003760"/>
                    </a:solidFill>
                    <a:latin typeface="Times New Roman" pitchFamily="34" charset="0"/>
                    <a:ea typeface="微软雅黑" pitchFamily="34" charset="-122"/>
                    <a:cs typeface="Times New Roman" pitchFamily="34" charset="-120"/>
                  </a:rPr>
                  <a:t>，故选项B不正确；</a:t>
                </a:r>
                <a:endParaRPr lang="en-US" altLang="zh-CN" sz="1800" dirty="0"/>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对于</a:t>
                </a:r>
                <a:r>
                  <a:rPr lang="en-US" altLang="zh-CN" b="0" i="0" dirty="0">
                    <a:solidFill>
                      <a:srgbClr val="003760"/>
                    </a:solidFill>
                    <a:latin typeface="Times New Roman" pitchFamily="34" charset="0"/>
                    <a:ea typeface="微软雅黑" pitchFamily="34" charset="-122"/>
                    <a:cs typeface="Times New Roman" pitchFamily="34" charset="-120"/>
                  </a:rPr>
                  <a:t>C，若参与调查的男、女生人数都为100，则可得</a:t>
                </a:r>
                <a14:m>
                  <m:oMath xmlns:m="http://schemas.openxmlformats.org/officeDocument/2006/math">
                    <m:r>
                      <a:rPr lang="en-US" altLang="zh-CN" b="0" i="0">
                        <a:solidFill>
                          <a:srgbClr val="00376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列联表为</a:t>
                </a:r>
                <a:endParaRPr lang="en-US" altLang="zh-CN" dirty="0"/>
              </a:p>
            </p:txBody>
          </p:sp>
        </mc:Choice>
        <mc:Fallback>
          <p:sp>
            <p:nvSpPr>
              <p:cNvPr id="2" name="QC_5_AS.42_1#0504ea5a0?vaa=1&amp;vcp=1&amp;vop=1&amp;pid=1cd077788&amp;color=36,64,97&amp;vtp=1&amp;bt=1&amp;bbb=1&amp;hb=1"/>
              <p:cNvSpPr>
                <a:spLocks noRot="1" noChangeAspect="1" noMove="1" noResize="1" noEditPoints="1" noAdjustHandles="1" noChangeArrowheads="1" noChangeShapeType="1" noTextEdit="1"/>
              </p:cNvSpPr>
              <p:nvPr/>
            </p:nvSpPr>
            <p:spPr>
              <a:xfrm>
                <a:off x="539496" y="828000"/>
                <a:ext cx="11109960" cy="1909890"/>
              </a:xfrm>
              <a:prstGeom prst="rect">
                <a:avLst/>
              </a:prstGeom>
              <a:blipFill>
                <a:blip r:embed="rId3"/>
                <a:stretch>
                  <a:fillRect l="-1317" t="-319" b="-7348"/>
                </a:stretch>
              </a:blipFill>
              <a:ln/>
            </p:spPr>
            <p:txBody>
              <a:bodyPr/>
              <a:lstStyle/>
              <a:p>
                <a:r>
                  <a:rPr lang="zh-CN" altLang="en-US">
                    <a:noFill/>
                  </a:rPr>
                  <a:t> </a:t>
                </a:r>
              </a:p>
            </p:txBody>
          </p:sp>
        </mc:Fallback>
      </mc:AlternateContent>
      <p:graphicFrame>
        <p:nvGraphicFramePr>
          <p:cNvPr id="28" name="QC_5_AS.42_2#0504ea5a0?colgroup=8,12,12,12&amp;vaa=1&amp;vcp=1&amp;vop=1&amp;pid=1cd077788&amp;color=36,64,97&amp;vtp=1&amp;bbb=1"/>
          <p:cNvGraphicFramePr>
            <a:graphicFrameLocks noGrp="1"/>
          </p:cNvGraphicFramePr>
          <p:nvPr>
            <p:extLst>
              <p:ext uri="{D42A27DB-BD31-4B8C-83A1-F6EECF244321}">
                <p14:modId xmlns:p14="http://schemas.microsoft.com/office/powerpoint/2010/main" val="1913327556"/>
              </p:ext>
            </p:extLst>
          </p:nvPr>
        </p:nvGraphicFramePr>
        <p:xfrm>
          <a:off x="539496" y="2831044"/>
          <a:ext cx="11064240" cy="1629031"/>
        </p:xfrm>
        <a:graphic>
          <a:graphicData uri="http://schemas.openxmlformats.org/drawingml/2006/table">
            <a:tbl>
              <a:tblPr/>
              <a:tblGrid>
                <a:gridCol w="2093976">
                  <a:extLst>
                    <a:ext uri="{9D8B030D-6E8A-4147-A177-3AD203B41FA5}">
                      <a16:colId xmlns:a16="http://schemas.microsoft.com/office/drawing/2014/main" val="20000"/>
                    </a:ext>
                  </a:extLst>
                </a:gridCol>
                <a:gridCol w="2990088">
                  <a:extLst>
                    <a:ext uri="{9D8B030D-6E8A-4147-A177-3AD203B41FA5}">
                      <a16:colId xmlns:a16="http://schemas.microsoft.com/office/drawing/2014/main" val="20001"/>
                    </a:ext>
                  </a:extLst>
                </a:gridCol>
                <a:gridCol w="2990088">
                  <a:extLst>
                    <a:ext uri="{9D8B030D-6E8A-4147-A177-3AD203B41FA5}">
                      <a16:colId xmlns:a16="http://schemas.microsoft.com/office/drawing/2014/main" val="20002"/>
                    </a:ext>
                  </a:extLst>
                </a:gridCol>
                <a:gridCol w="2990088">
                  <a:extLst>
                    <a:ext uri="{9D8B030D-6E8A-4147-A177-3AD203B41FA5}">
                      <a16:colId xmlns:a16="http://schemas.microsoft.com/office/drawing/2014/main" val="20003"/>
                    </a:ext>
                  </a:extLst>
                </a:gridCol>
              </a:tblGrid>
              <a:tr h="403924">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喜欢攀岩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不喜欢攀岩</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08369">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男</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08369">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女</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08369">
                <a:tc>
                  <a:txBody>
                    <a:bodyPr/>
                    <a:lstStyle/>
                    <a:p>
                      <a:pPr algn="ctr" latinLnBrk="1" hangingPunct="0">
                        <a:lnSpc>
                          <a:spcPts val="2800"/>
                        </a:lnSpc>
                      </a:pPr>
                      <a:r>
                        <a:rPr lang="en-US" altLang="zh-CN" sz="1800" b="1" i="0">
                          <a:solidFill>
                            <a:srgbClr val="003760"/>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90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mc:Choice xmlns:a14="http://schemas.microsoft.com/office/drawing/2010/main" Requires="a14">
          <p:sp>
            <p:nvSpPr>
              <p:cNvPr id="4" name="QC_5_AS.42_3#0504ea5a0?vaa=1&amp;vcp=1&amp;vop=1&amp;pid=1cd077788&amp;color=36,64,97&amp;vtp=1&amp;bbb=1&amp;hb=1"/>
              <p:cNvSpPr/>
              <p:nvPr/>
            </p:nvSpPr>
            <p:spPr>
              <a:xfrm>
                <a:off x="539496" y="4596344"/>
                <a:ext cx="11109960" cy="1160590"/>
              </a:xfrm>
              <a:prstGeom prst="rect">
                <a:avLst/>
              </a:prstGeom>
              <a:noFill/>
              <a:ln/>
            </p:spPr>
            <p:txBody>
              <a:bodyPr wrap="none" lIns="0" tIns="0" rIns="0" bIns="0" rtlCol="0" anchor="t"/>
              <a:lstStyle/>
              <a:p>
                <a:pPr algn="l" latinLnBrk="1">
                  <a:lnSpc>
                    <a:spcPts val="3400"/>
                  </a:lnSpc>
                </a:pPr>
                <a:r>
                  <a:rPr lang="en-US" altLang="zh-CN" sz="1800" b="0" i="0" dirty="0">
                    <a:solidFill>
                      <a:srgbClr val="003760"/>
                    </a:solidFill>
                    <a:latin typeface="Times New Roman" pitchFamily="34" charset="0"/>
                    <a:ea typeface="微软雅黑" pitchFamily="34" charset="-122"/>
                    <a:cs typeface="Times New Roman" pitchFamily="34" charset="-120"/>
                  </a:rPr>
                  <a:t>所以</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𝜒</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f>
                      <m:f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003760"/>
                            </a:solidFill>
                            <a:latin typeface="Cambria Math" pitchFamily="34" charset="0"/>
                            <a:ea typeface="Cambria Math" pitchFamily="34" charset="-122"/>
                            <a:cs typeface="Cambria Math" pitchFamily="34" charset="-120"/>
                          </a:rPr>
                          <m:t>200×(80×70−20×30</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2</m:t>
                            </m:r>
                          </m:sup>
                        </m:sSup>
                      </m:num>
                      <m:den>
                        <m:r>
                          <a:rPr lang="en-US" altLang="zh-CN" sz="1800" b="0" i="0">
                            <a:solidFill>
                              <a:srgbClr val="003760"/>
                            </a:solidFill>
                            <a:latin typeface="Cambria Math" pitchFamily="34" charset="0"/>
                            <a:ea typeface="Cambria Math" pitchFamily="34" charset="-122"/>
                            <a:cs typeface="Cambria Math" pitchFamily="34" charset="-120"/>
                          </a:rPr>
                          <m:t>100×100×110×90</m:t>
                        </m:r>
                      </m:den>
                    </m:f>
                    <m:r>
                      <a:rPr lang="en-US" altLang="zh-CN" sz="1800" b="0" i="0">
                        <a:solidFill>
                          <a:srgbClr val="003760"/>
                        </a:solidFill>
                        <a:latin typeface="Cambria Math" pitchFamily="34" charset="0"/>
                        <a:ea typeface="Cambria Math" pitchFamily="34" charset="-122"/>
                        <a:cs typeface="Cambria Math" pitchFamily="34" charset="-120"/>
                      </a:rPr>
                      <m:t>≈50.505&gt;6.635</m:t>
                    </m:r>
                  </m:oMath>
                </a14:m>
                <a:r>
                  <a:rPr lang="en-US" altLang="zh-CN" sz="1800" b="0" i="0" dirty="0">
                    <a:solidFill>
                      <a:srgbClr val="003760"/>
                    </a:solidFill>
                    <a:latin typeface="Times New Roman" pitchFamily="34" charset="0"/>
                    <a:ea typeface="微软雅黑" pitchFamily="34" charset="-122"/>
                    <a:cs typeface="Times New Roman" pitchFamily="34" charset="-120"/>
                  </a:rPr>
                  <a:t>，所以有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的把握认为喜欢攀岩与性别有关联，故选项C正确；</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对</a:t>
                </a: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dirty="0">
                    <a:solidFill>
                      <a:srgbClr val="003760"/>
                    </a:solidFill>
                    <a:latin typeface="Times New Roman" pitchFamily="34" charset="0"/>
                    <a:ea typeface="微软雅黑" pitchFamily="34" charset="-122"/>
                    <a:cs typeface="Times New Roman" pitchFamily="34" charset="-120"/>
                  </a:rPr>
                  <a:t>D，如果不确定参与调查的男、女生人数，无法计算是否有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99%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的把握认为喜欢攀岩与性别有关联</a:t>
                </a:r>
                <a:r>
                  <a:rPr lang="en-US" altLang="zh-CN" sz="1800" b="0" i="0">
                    <a:solidFill>
                      <a:srgbClr val="003760"/>
                    </a:solidFill>
                    <a:latin typeface="Times New Roman" pitchFamily="34" charset="0"/>
                    <a:ea typeface="微软雅黑" pitchFamily="34" charset="-122"/>
                    <a:cs typeface="Times New Roman" pitchFamily="34" charset="-120"/>
                  </a:rPr>
                  <a:t>，故选</a:t>
                </a:r>
              </a:p>
              <a:p>
                <a:pPr latinLnBrk="1">
                  <a:lnSpc>
                    <a:spcPts val="2900"/>
                  </a:lnSpc>
                </a:pPr>
                <a:r>
                  <a:rPr lang="en-US" altLang="zh-CN" b="0" i="0">
                    <a:solidFill>
                      <a:srgbClr val="003760"/>
                    </a:solidFill>
                    <a:latin typeface="Times New Roman" pitchFamily="34" charset="0"/>
                    <a:ea typeface="微软雅黑" pitchFamily="34" charset="-122"/>
                    <a:cs typeface="Times New Roman" pitchFamily="34" charset="-120"/>
                  </a:rPr>
                  <a:t>项</a:t>
                </a:r>
                <a:r>
                  <a:rPr lang="en-US" altLang="zh-CN" b="0" i="0" dirty="0">
                    <a:solidFill>
                      <a:srgbClr val="003760"/>
                    </a:solidFill>
                    <a:latin typeface="Times New Roman" pitchFamily="34" charset="0"/>
                    <a:ea typeface="微软雅黑" pitchFamily="34" charset="-122"/>
                    <a:cs typeface="Times New Roman" pitchFamily="34" charset="-120"/>
                  </a:rPr>
                  <a:t>D不正确.</a:t>
                </a:r>
                <a:endParaRPr lang="en-US" altLang="zh-CN" dirty="0"/>
              </a:p>
            </p:txBody>
          </p:sp>
        </mc:Choice>
        <mc:Fallback>
          <p:sp>
            <p:nvSpPr>
              <p:cNvPr id="4" name="QC_5_AS.42_3#0504ea5a0?vaa=1&amp;vcp=1&amp;vop=1&amp;pid=1cd077788&amp;color=36,64,97&amp;vtp=1&amp;bbb=1&amp;hb=1"/>
              <p:cNvSpPr>
                <a:spLocks noRot="1" noChangeAspect="1" noMove="1" noResize="1" noEditPoints="1" noAdjustHandles="1" noChangeArrowheads="1" noChangeShapeType="1" noTextEdit="1"/>
              </p:cNvSpPr>
              <p:nvPr/>
            </p:nvSpPr>
            <p:spPr>
              <a:xfrm>
                <a:off x="539496" y="4596344"/>
                <a:ext cx="11109960" cy="1160590"/>
              </a:xfrm>
              <a:prstGeom prst="rect">
                <a:avLst/>
              </a:prstGeom>
              <a:blipFill>
                <a:blip r:embed="rId4"/>
                <a:stretch>
                  <a:fillRect l="-1317" r="-1921" b="-12105"/>
                </a:stretch>
              </a:blipFill>
              <a:ln/>
            </p:spPr>
            <p:txBody>
              <a:bodyPr/>
              <a:lstStyle/>
              <a:p>
                <a:r>
                  <a:rPr lang="zh-CN" altLang="en-US">
                    <a:noFill/>
                  </a:rPr>
                  <a:t> </a:t>
                </a:r>
              </a:p>
            </p:txBody>
          </p:sp>
        </mc:Fallback>
      </mc:AlternateContent>
      <p:sp>
        <p:nvSpPr>
          <p:cNvPr id="5" name="QC_5_AN.43_1#0504ea5a0?vaa=1&amp;vcp=1&amp;vop=1&amp;pid=1cd077788&amp;color=36,64,97&amp;vtp=1&amp;bbb=1"/>
          <p:cNvSpPr/>
          <p:nvPr/>
        </p:nvSpPr>
        <p:spPr>
          <a:xfrm>
            <a:off x="539496" y="5790334"/>
            <a:ext cx="11109960" cy="379730"/>
          </a:xfrm>
          <a:prstGeom prst="rect">
            <a:avLst/>
          </a:prstGeom>
          <a:noFill/>
          <a:ln/>
        </p:spPr>
        <p:txBody>
          <a:bodyPr wrap="none" lIns="0" tIns="0" rIns="0" bIns="0" rtlCol="0" anchor="t"/>
          <a:lstStyle/>
          <a:p>
            <a:pPr algn="l" latinLnBrk="1">
              <a:lnSpc>
                <a:spcPts val="33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AC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anim calcmode="lin" valueType="num">
                                      <p:cBhvr>
                                        <p:cTn id="38" dur="500" fill="hold"/>
                                        <p:tgtEl>
                                          <p:spTgt spid="28"/>
                                        </p:tgtEl>
                                        <p:attrNameLst>
                                          <p:attrName>ppt_x</p:attrName>
                                        </p:attrNameLst>
                                      </p:cBhvr>
                                      <p:tavLst>
                                        <p:tav tm="0">
                                          <p:val>
                                            <p:strVal val="#ppt_x"/>
                                          </p:val>
                                        </p:tav>
                                        <p:tav tm="100000">
                                          <p:val>
                                            <p:strVal val="#ppt_x"/>
                                          </p:val>
                                        </p:tav>
                                      </p:tavLst>
                                    </p:anim>
                                    <p:anim calcmode="lin" valueType="num">
                                      <p:cBhvr>
                                        <p:cTn id="39" dur="5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
                                            <p:bg/>
                                          </p:spTgt>
                                        </p:tgtEl>
                                        <p:attrNameLst>
                                          <p:attrName>style.visibility</p:attrName>
                                        </p:attrNameLst>
                                      </p:cBhvr>
                                      <p:to>
                                        <p:strVal val="visible"/>
                                      </p:to>
                                    </p:set>
                                    <p:animEffect transition="in" filter="fade">
                                      <p:cBhvr>
                                        <p:cTn id="42" dur="500"/>
                                        <p:tgtEl>
                                          <p:spTgt spid="4">
                                            <p:bg/>
                                          </p:spTgt>
                                        </p:tgtEl>
                                      </p:cBhvr>
                                    </p:animEffect>
                                    <p:anim calcmode="lin" valueType="num">
                                      <p:cBhvr>
                                        <p:cTn id="43" dur="500" fill="hold"/>
                                        <p:tgtEl>
                                          <p:spTgt spid="4">
                                            <p:bg/>
                                          </p:spTgt>
                                        </p:tgtEl>
                                        <p:attrNameLst>
                                          <p:attrName>ppt_x</p:attrName>
                                        </p:attrNameLst>
                                      </p:cBhvr>
                                      <p:tavLst>
                                        <p:tav tm="0">
                                          <p:val>
                                            <p:strVal val="#ppt_x"/>
                                          </p:val>
                                        </p:tav>
                                        <p:tav tm="100000">
                                          <p:val>
                                            <p:strVal val="#ppt_x"/>
                                          </p:val>
                                        </p:tav>
                                      </p:tavLst>
                                    </p:anim>
                                    <p:anim calcmode="lin" valueType="num">
                                      <p:cBhvr>
                                        <p:cTn id="44" dur="500" fill="hold"/>
                                        <p:tgtEl>
                                          <p:spTgt spid="4">
                                            <p:bg/>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animEffect transition="in" filter="fade">
                                      <p:cBhvr>
                                        <p:cTn id="47" dur="500"/>
                                        <p:tgtEl>
                                          <p:spTgt spid="4">
                                            <p:txEl>
                                              <p:pRg st="0" end="0"/>
                                            </p:txEl>
                                          </p:spTgt>
                                        </p:tgtEl>
                                      </p:cBhvr>
                                    </p:animEffect>
                                    <p:anim calcmode="lin" valueType="num">
                                      <p:cBhvr>
                                        <p:cTn id="4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49" dur="500" fill="hold"/>
                                        <p:tgtEl>
                                          <p:spTgt spid="4">
                                            <p:txEl>
                                              <p:pRg st="0" end="0"/>
                                            </p:txEl>
                                          </p:spTgt>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4">
                                            <p:txEl>
                                              <p:pRg st="1" end="1"/>
                                            </p:txEl>
                                          </p:spTgt>
                                        </p:tgtEl>
                                        <p:attrNameLst>
                                          <p:attrName>style.visibility</p:attrName>
                                        </p:attrNameLst>
                                      </p:cBhvr>
                                      <p:to>
                                        <p:strVal val="visible"/>
                                      </p:to>
                                    </p:set>
                                    <p:animEffect transition="in" filter="fade">
                                      <p:cBhvr>
                                        <p:cTn id="52" dur="500"/>
                                        <p:tgtEl>
                                          <p:spTgt spid="4">
                                            <p:txEl>
                                              <p:pRg st="1" end="1"/>
                                            </p:txEl>
                                          </p:spTgt>
                                        </p:tgtEl>
                                      </p:cBhvr>
                                    </p:animEffect>
                                    <p:anim calcmode="lin" valueType="num">
                                      <p:cBhvr>
                                        <p:cTn id="5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54" dur="500" fill="hold"/>
                                        <p:tgtEl>
                                          <p:spTgt spid="4">
                                            <p:txEl>
                                              <p:pRg st="1" end="1"/>
                                            </p:txEl>
                                          </p:spTgt>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
                                            <p:txEl>
                                              <p:pRg st="2" end="2"/>
                                            </p:txEl>
                                          </p:spTgt>
                                        </p:tgtEl>
                                        <p:attrNameLst>
                                          <p:attrName>style.visibility</p:attrName>
                                        </p:attrNameLst>
                                      </p:cBhvr>
                                      <p:to>
                                        <p:strVal val="visible"/>
                                      </p:to>
                                    </p:set>
                                    <p:animEffect transition="in" filter="fade">
                                      <p:cBhvr>
                                        <p:cTn id="57" dur="500"/>
                                        <p:tgtEl>
                                          <p:spTgt spid="4">
                                            <p:txEl>
                                              <p:pRg st="2" end="2"/>
                                            </p:txEl>
                                          </p:spTgt>
                                        </p:tgtEl>
                                      </p:cBhvr>
                                    </p:animEffect>
                                    <p:anim calcmode="lin" valueType="num">
                                      <p:cBhvr>
                                        <p:cTn id="58"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59" dur="5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5">
                                            <p:bg/>
                                          </p:spTgt>
                                        </p:tgtEl>
                                        <p:attrNameLst>
                                          <p:attrName>style.visibility</p:attrName>
                                        </p:attrNameLst>
                                      </p:cBhvr>
                                      <p:to>
                                        <p:strVal val="visible"/>
                                      </p:to>
                                    </p:set>
                                    <p:animEffect transition="in" filter="fade">
                                      <p:cBhvr>
                                        <p:cTn id="64" dur="500"/>
                                        <p:tgtEl>
                                          <p:spTgt spid="5">
                                            <p:bg/>
                                          </p:spTgt>
                                        </p:tgtEl>
                                      </p:cBhvr>
                                    </p:animEffect>
                                    <p:anim calcmode="lin" valueType="num">
                                      <p:cBhvr>
                                        <p:cTn id="65" dur="500" fill="hold"/>
                                        <p:tgtEl>
                                          <p:spTgt spid="5">
                                            <p:bg/>
                                          </p:spTgt>
                                        </p:tgtEl>
                                        <p:attrNameLst>
                                          <p:attrName>ppt_x</p:attrName>
                                        </p:attrNameLst>
                                      </p:cBhvr>
                                      <p:tavLst>
                                        <p:tav tm="0">
                                          <p:val>
                                            <p:strVal val="#ppt_x"/>
                                          </p:val>
                                        </p:tav>
                                        <p:tav tm="100000">
                                          <p:val>
                                            <p:strVal val="#ppt_x"/>
                                          </p:val>
                                        </p:tav>
                                      </p:tavLst>
                                    </p:anim>
                                    <p:anim calcmode="lin" valueType="num">
                                      <p:cBhvr>
                                        <p:cTn id="66" dur="500" fill="hold"/>
                                        <p:tgtEl>
                                          <p:spTgt spid="5">
                                            <p:bg/>
                                          </p:spTgt>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5">
                                            <p:txEl>
                                              <p:pRg st="0" end="0"/>
                                            </p:txEl>
                                          </p:spTgt>
                                        </p:tgtEl>
                                        <p:attrNameLst>
                                          <p:attrName>style.visibility</p:attrName>
                                        </p:attrNameLst>
                                      </p:cBhvr>
                                      <p:to>
                                        <p:strVal val="visible"/>
                                      </p:to>
                                    </p:set>
                                    <p:animEffect transition="in" filter="fade">
                                      <p:cBhvr>
                                        <p:cTn id="69" dur="500"/>
                                        <p:tgtEl>
                                          <p:spTgt spid="5">
                                            <p:txEl>
                                              <p:pRg st="0" end="0"/>
                                            </p:txEl>
                                          </p:spTgt>
                                        </p:tgtEl>
                                      </p:cBhvr>
                                    </p:animEffect>
                                    <p:anim calcmode="lin" valueType="num">
                                      <p:cBhvr>
                                        <p:cTn id="7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7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21e75d771.fixed?vcp=1&amp;pid=dabc822d9&amp;color=36,64,97&amp;tib=255,255,255&amp;vtp=1" descr="preencoded.png"/>
          <p:cNvPicPr>
            <a:picLocks noChangeAspect="1"/>
          </p:cNvPicPr>
          <p:nvPr/>
        </p:nvPicPr>
        <p:blipFill>
          <a:blip r:embed="rId3"/>
          <a:stretch>
            <a:fillRect/>
          </a:stretch>
        </p:blipFill>
        <p:spPr>
          <a:xfrm>
            <a:off x="2624328" y="2697480"/>
            <a:ext cx="3090672" cy="1188720"/>
          </a:xfrm>
          <a:prstGeom prst="rect">
            <a:avLst/>
          </a:prstGeom>
        </p:spPr>
      </p:pic>
      <p:sp>
        <p:nvSpPr>
          <p:cNvPr id="3" name="C_2_BD#21e75d771.fixed?vcp=1&amp;pid=dabc822d9&amp;color=61,88,159&amp;vtp=1&amp;bbb=1"/>
          <p:cNvSpPr/>
          <p:nvPr/>
        </p:nvSpPr>
        <p:spPr>
          <a:xfrm>
            <a:off x="2679192"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2_BD#21e75d771.fixed?vcp=1&amp;pid=dabc822d9&amp;color=61,88,159&amp;vtp=1&amp;bbb=1"/>
          <p:cNvSpPr/>
          <p:nvPr/>
        </p:nvSpPr>
        <p:spPr>
          <a:xfrm>
            <a:off x="6300216" y="2587752"/>
            <a:ext cx="5891784"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章末提升</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b749506d7?vcp=1&amp;pid=21e75d771&amp;color=36,64,97&amp;tib=255,255,255&amp;vtp=1&amp;bt=1" descr="preencoded.png"/>
          <p:cNvPicPr>
            <a:picLocks noChangeAspect="1"/>
          </p:cNvPicPr>
          <p:nvPr/>
        </p:nvPicPr>
        <p:blipFill>
          <a:blip r:embed="rId3"/>
          <a:stretch>
            <a:fillRect/>
          </a:stretch>
        </p:blipFill>
        <p:spPr>
          <a:xfrm>
            <a:off x="557784" y="828000"/>
            <a:ext cx="493776" cy="530352"/>
          </a:xfrm>
          <a:prstGeom prst="rect">
            <a:avLst/>
          </a:prstGeom>
        </p:spPr>
      </p:pic>
      <p:sp>
        <p:nvSpPr>
          <p:cNvPr id="3" name="C_3_BD#b749506d7?vcp=1&amp;pid=21e75d771&amp;color=61,88,159&amp;vtp=1&amp;bbb=1"/>
          <p:cNvSpPr/>
          <p:nvPr/>
        </p:nvSpPr>
        <p:spPr>
          <a:xfrm>
            <a:off x="1188720" y="828000"/>
            <a:ext cx="3236976"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高考强化与强基计划</a:t>
            </a:r>
            <a:endParaRPr lang="en-US" altLang="zh-CN" sz="2400" dirty="0"/>
          </a:p>
        </p:txBody>
      </p:sp>
      <p:sp>
        <p:nvSpPr>
          <p:cNvPr id="4" name="C_4_BD#b59dd5b46?vcp=1&amp;pid=b749506d7&amp;color=0,55,96&amp;vtp=1&amp;bbb=1"/>
          <p:cNvSpPr/>
          <p:nvPr/>
        </p:nvSpPr>
        <p:spPr>
          <a:xfrm>
            <a:off x="539496" y="1354796"/>
            <a:ext cx="11109960" cy="849376"/>
          </a:xfrm>
          <a:prstGeom prst="rect">
            <a:avLst/>
          </a:prstGeom>
          <a:noFill/>
          <a:ln/>
        </p:spPr>
        <p:txBody>
          <a:bodyPr wrap="none" lIns="0" tIns="0" rIns="0" bIns="0" rtlCol="0" anchor="t"/>
          <a:lstStyle/>
          <a:p>
            <a:pPr algn="ctr" latinLnBrk="1">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高考真题精讲</a:t>
            </a:r>
            <a:endParaRPr lang="en-US" altLang="zh-CN" sz="2200" dirty="0"/>
          </a:p>
        </p:txBody>
      </p:sp>
      <p:sp>
        <p:nvSpPr>
          <p:cNvPr id="5" name="C_5_BD#6d5c28df4?vcp=1&amp;pid=b59dd5b46&amp;color=101,101,255&amp;vtp=1&amp;bbb=1"/>
          <p:cNvSpPr/>
          <p:nvPr/>
        </p:nvSpPr>
        <p:spPr>
          <a:xfrm>
            <a:off x="539496" y="1852854"/>
            <a:ext cx="11109960" cy="812800"/>
          </a:xfrm>
          <a:prstGeom prst="rect">
            <a:avLst/>
          </a:prstGeom>
          <a:noFill/>
          <a:ln/>
        </p:spPr>
        <p:txBody>
          <a:bodyPr wrap="none" lIns="0" tIns="0" rIns="0" bIns="0" rtlCol="0" anchor="t"/>
          <a:lstStyle/>
          <a:p>
            <a:pPr algn="l" latinLnBrk="1">
              <a:lnSpc>
                <a:spcPts val="3400"/>
              </a:lnSpc>
            </a:pPr>
            <a:r>
              <a:rPr lang="en-US" altLang="zh-CN" sz="2000" b="0" i="0" dirty="0">
                <a:solidFill>
                  <a:srgbClr val="6565FF"/>
                </a:solidFill>
                <a:latin typeface="Times New Roman" pitchFamily="34" charset="0"/>
                <a:ea typeface="微软雅黑" pitchFamily="34" charset="-122"/>
                <a:cs typeface="Times New Roman" pitchFamily="34" charset="-120"/>
              </a:rPr>
              <a:t>考点1</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回归分析</a:t>
            </a:r>
            <a:r>
              <a:rPr lang="en-US" altLang="zh-CN" sz="2000" b="0" i="0" dirty="0">
                <a:solidFill>
                  <a:srgbClr val="6565FF"/>
                </a:solidFill>
                <a:latin typeface="SimSun" pitchFamily="34" charset="0"/>
                <a:ea typeface="SimSun" pitchFamily="34" charset="-122"/>
                <a:cs typeface="SimSun" pitchFamily="34" charset="-120"/>
              </a:rPr>
              <a:t> </a:t>
            </a:r>
            <a:r>
              <a:rPr lang="en-US" altLang="zh-CN" sz="2000" b="0" i="0" dirty="0">
                <a:solidFill>
                  <a:srgbClr val="6565FF"/>
                </a:solidFill>
                <a:latin typeface="Times New Roman" pitchFamily="34" charset="0"/>
                <a:ea typeface="微软雅黑" pitchFamily="34" charset="-122"/>
                <a:cs typeface="Times New Roman" pitchFamily="34" charset="-120"/>
              </a:rPr>
              <a:t>考频</a:t>
            </a:r>
            <a:endParaRPr lang="en-US" altLang="zh-CN" sz="2000" dirty="0"/>
          </a:p>
        </p:txBody>
      </p:sp>
      <p:sp>
        <p:nvSpPr>
          <p:cNvPr id="6" name="QC_6_BD.1_1#185159518?vaa=1&amp;vcp=1&amp;vop=1&amp;pid=6d5c28df4&amp;color=36,64,97&amp;vtp=1&amp;bbb=1"/>
          <p:cNvSpPr/>
          <p:nvPr/>
        </p:nvSpPr>
        <p:spPr>
          <a:xfrm>
            <a:off x="539496" y="2291069"/>
            <a:ext cx="11109960" cy="360680"/>
          </a:xfrm>
          <a:prstGeom prst="rect">
            <a:avLst/>
          </a:prstGeom>
          <a:noFill/>
          <a:ln/>
        </p:spPr>
        <p:txBody>
          <a:bodyPr wrap="none" lIns="0" tIns="0" rIns="0" bIns="0" rtlCol="0" anchor="t"/>
          <a:lstStyle/>
          <a:p>
            <a:pPr algn="l" latinLnBrk="1">
              <a:lnSpc>
                <a:spcPts val="32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[天津2025·5,5分]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下列说法中错误的是(</a:t>
            </a:r>
            <a:r>
              <a:rPr lang="en-US" altLang="zh-CN" sz="1800" b="0" i="0">
                <a:solidFill>
                  <a:srgbClr val="244061"/>
                </a:solidFill>
                <a:latin typeface="SimSun" pitchFamily="34" charset="0"/>
                <a:ea typeface="SimSun" pitchFamily="34" charset="-122"/>
                <a:cs typeface="SimSu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a:t>
            </a:r>
            <a:endParaRPr lang="en-US" altLang="zh-CN" sz="1800" dirty="0"/>
          </a:p>
        </p:txBody>
      </p:sp>
      <mc:AlternateContent xmlns:mc="http://schemas.openxmlformats.org/markup-compatibility/2006">
        <mc:Choice xmlns:a14="http://schemas.microsoft.com/office/drawing/2010/main" Requires="a14">
          <p:sp>
            <p:nvSpPr>
              <p:cNvPr id="8" name="QC_6_BD.1_2#185159518.choices?vaa=1&amp;vcp=1&amp;vop=1&amp;pid=6d5c28df4&amp;color=36,64,97&amp;vtp=1&amp;bbb=1"/>
              <p:cNvSpPr/>
              <p:nvPr/>
            </p:nvSpPr>
            <p:spPr>
              <a:xfrm>
                <a:off x="539496" y="2659721"/>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𝜎</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𝜇</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𝜎</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.若</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(1,</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𝑌</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𝑁</m:t>
                    </m:r>
                    <m:r>
                      <a:rPr lang="en-US" altLang="zh-CN" sz="1800" b="0" i="0">
                        <a:solidFill>
                          <a:srgbClr val="244061"/>
                        </a:solidFill>
                        <a:latin typeface="Cambria Math" pitchFamily="34" charset="0"/>
                        <a:ea typeface="Cambria Math" pitchFamily="34" charset="-122"/>
                        <a:cs typeface="Cambria Math" pitchFamily="34" charset="-120"/>
                      </a:rPr>
                      <m:t>(2,</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2</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800" b="0" i="0" dirty="0">
                    <a:solidFill>
                      <a:srgbClr val="244061"/>
                    </a:solidFill>
                    <a:latin typeface="Times New Roman" pitchFamily="34" charset="0"/>
                    <a:ea typeface="微软雅黑" pitchFamily="34" charset="-122"/>
                    <a:cs typeface="Times New Roman" pitchFamily="34" charset="-120"/>
                  </a:rPr>
                  <a:t>,则</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𝑋</m:t>
                    </m:r>
                    <m:r>
                      <a:rPr lang="en-US" altLang="zh-CN" sz="1800" b="0" i="0">
                        <a:solidFill>
                          <a:srgbClr val="244061"/>
                        </a:solidFill>
                        <a:latin typeface="Cambria Math" pitchFamily="34" charset="0"/>
                        <a:ea typeface="Cambria Math" pitchFamily="34" charset="-122"/>
                        <a:cs typeface="Cambria Math" pitchFamily="34" charset="-120"/>
                      </a:rPr>
                      <m:t>&lt;1)&lt;</m:t>
                    </m:r>
                    <m:r>
                      <a:rPr lang="en-US" altLang="zh-CN" sz="1800" b="0" i="0">
                        <a:solidFill>
                          <a:srgbClr val="244061"/>
                        </a:solidFill>
                        <a:latin typeface="Cambria Math" pitchFamily="34" charset="0"/>
                        <a:ea typeface="Cambria Math" pitchFamily="34" charset="-122"/>
                        <a:cs typeface="Cambria Math" pitchFamily="34" charset="-120"/>
                      </a:rPr>
                      <m:t>𝑃</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𝑌</m:t>
                    </m:r>
                    <m:r>
                      <a:rPr lang="en-US" altLang="zh-CN" sz="1800" b="0" i="0">
                        <a:solidFill>
                          <a:srgbClr val="244061"/>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越接近1，线性相关程度越强</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𝑟</m:t>
                    </m:r>
                    <m:r>
                      <a:rPr lang="en-US" altLang="zh-CN" sz="1800" b="0" i="0">
                        <a:solidFill>
                          <a:srgbClr val="244061"/>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越接近0，线性相关程度越弱</a:t>
                </a:r>
                <a:endParaRPr lang="en-US" altLang="zh-CN" sz="1800" dirty="0"/>
              </a:p>
            </p:txBody>
          </p:sp>
        </mc:Choice>
        <mc:Fallback>
          <p:sp>
            <p:nvSpPr>
              <p:cNvPr id="8" name="QC_6_BD.1_2#185159518.choices?vaa=1&amp;vcp=1&amp;vop=1&amp;pid=6d5c28df4&amp;color=36,64,97&amp;vtp=1&amp;bbb=1"/>
              <p:cNvSpPr>
                <a:spLocks noRot="1" noChangeAspect="1" noMove="1" noResize="1" noEditPoints="1" noAdjustHandles="1" noChangeArrowheads="1" noChangeShapeType="1" noTextEdit="1"/>
              </p:cNvSpPr>
              <p:nvPr/>
            </p:nvSpPr>
            <p:spPr>
              <a:xfrm>
                <a:off x="539496" y="2659721"/>
                <a:ext cx="11109960" cy="1611440"/>
              </a:xfrm>
              <a:prstGeom prst="rect">
                <a:avLst/>
              </a:prstGeom>
              <a:blipFill>
                <a:blip r:embed="rId4"/>
                <a:stretch>
                  <a:fillRect l="-1317" b="-8679"/>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_1#185159518?vaa=1&amp;vcp=1&amp;vop=1&amp;pid=6d5c28df4&amp;color=36,64,97&amp;vtp=1&amp;bt=1&amp;bbb=1"/>
              <p:cNvSpPr/>
              <p:nvPr/>
            </p:nvSpPr>
            <p:spPr>
              <a:xfrm>
                <a:off x="539496" y="2083676"/>
                <a:ext cx="11109960" cy="24496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A选项,由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𝑁</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𝜇</m:t>
                    </m:r>
                    <m:r>
                      <a:rPr lang="en-US" altLang="zh-CN" sz="1800" b="0" i="0">
                        <a:solidFill>
                          <a:srgbClr val="003760"/>
                        </a:solidFill>
                        <a:latin typeface="Cambria Math" pitchFamily="34" charset="0"/>
                        <a:ea typeface="Cambria Math" pitchFamily="34" charset="-122"/>
                        <a:cs typeface="Cambria Math" pitchFamily="34" charset="-120"/>
                      </a:rPr>
                      <m:t>,</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𝜎</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,可知正态曲线关于直线</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𝜇</m:t>
                    </m:r>
                  </m:oMath>
                </a14:m>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对称,故有</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𝜇</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𝜎</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𝜇</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𝜎</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,A正确;</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选项,由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𝑁</m:t>
                    </m:r>
                    <m:r>
                      <a:rPr lang="en-US" altLang="zh-CN" sz="1800" b="0" i="0">
                        <a:solidFill>
                          <a:srgbClr val="003760"/>
                        </a:solidFill>
                        <a:latin typeface="Cambria Math" pitchFamily="34" charset="0"/>
                        <a:ea typeface="Cambria Math" pitchFamily="34" charset="-122"/>
                        <a:cs typeface="Cambria Math" pitchFamily="34" charset="-120"/>
                      </a:rPr>
                      <m:t>(1,</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&lt;1)=0.5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由</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𝑌</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𝑁</m:t>
                    </m:r>
                    <m:r>
                      <a:rPr lang="en-US" altLang="zh-CN" sz="1800" b="0" i="0">
                        <a:solidFill>
                          <a:srgbClr val="003760"/>
                        </a:solidFill>
                        <a:latin typeface="Cambria Math" pitchFamily="34" charset="0"/>
                        <a:ea typeface="Cambria Math" pitchFamily="34" charset="-122"/>
                        <a:cs typeface="Cambria Math" pitchFamily="34" charset="-120"/>
                      </a:rPr>
                      <m:t>(2,</m:t>
                    </m:r>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2</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800" b="0" i="0" dirty="0">
                    <a:solidFill>
                      <a:srgbClr val="003760"/>
                    </a:solidFill>
                    <a:latin typeface="Times New Roman" pitchFamily="34" charset="0"/>
                    <a:ea typeface="微软雅黑" pitchFamily="34" charset="-122"/>
                    <a:cs typeface="Times New Roman" pitchFamily="34" charset="-120"/>
                  </a:rPr>
                  <a:t>,可知</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𝑌</m:t>
                    </m:r>
                    <m:r>
                      <a:rPr lang="en-US" altLang="zh-CN" sz="1800" b="0" i="0">
                        <a:solidFill>
                          <a:srgbClr val="003760"/>
                        </a:solidFill>
                        <a:latin typeface="Cambria Math" pitchFamily="34" charset="0"/>
                        <a:ea typeface="Cambria Math" pitchFamily="34" charset="-122"/>
                        <a:cs typeface="Cambria Math" pitchFamily="34" charset="-120"/>
                      </a:rPr>
                      <m:t>&lt;2)=0.5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故</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𝑋</m:t>
                    </m:r>
                    <m:r>
                      <a:rPr lang="en-US" altLang="zh-CN" sz="1800" b="0" i="0">
                        <a:solidFill>
                          <a:srgbClr val="003760"/>
                        </a:solidFill>
                        <a:latin typeface="Cambria Math" pitchFamily="34" charset="0"/>
                        <a:ea typeface="Cambria Math" pitchFamily="34" charset="-122"/>
                        <a:cs typeface="Cambria Math" pitchFamily="34" charset="-120"/>
                      </a:rPr>
                      <m:t>&lt;1)=</m:t>
                    </m:r>
                    <m:r>
                      <a:rPr lang="en-US" altLang="zh-CN" sz="1800" b="0" i="0">
                        <a:solidFill>
                          <a:srgbClr val="003760"/>
                        </a:solidFill>
                        <a:latin typeface="Cambria Math" pitchFamily="34" charset="0"/>
                        <a:ea typeface="Cambria Math" pitchFamily="34" charset="-122"/>
                        <a:cs typeface="Cambria Math" pitchFamily="34" charset="-120"/>
                      </a:rPr>
                      <m:t>𝑃</m:t>
                    </m:r>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𝑌</m:t>
                    </m:r>
                    <m:r>
                      <a:rPr lang="en-US" altLang="zh-CN" sz="1800" b="0" i="0">
                        <a:solidFill>
                          <a:srgbClr val="003760"/>
                        </a:solidFill>
                        <a:latin typeface="Cambria Math" pitchFamily="34" charset="0"/>
                        <a:ea typeface="Cambria Math" pitchFamily="34" charset="-122"/>
                        <a:cs typeface="Cambria Math" pitchFamily="34" charset="-120"/>
                      </a:rPr>
                      <m:t>&lt;2)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,B错误;</a:t>
                </a:r>
                <a:endParaRPr lang="en-US" altLang="zh-CN" sz="1800" dirty="0"/>
              </a:p>
              <a:p>
                <a:pPr latinLnBrk="1">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选项，样本相关系数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oMath>
                </a14:m>
                <a:r>
                  <a:rPr lang="en-US" altLang="zh-CN" sz="1800" b="0" i="0" dirty="0">
                    <a:solidFill>
                      <a:srgbClr val="003760"/>
                    </a:solidFill>
                    <a:latin typeface="Times New Roman" pitchFamily="34" charset="0"/>
                    <a:ea typeface="微软雅黑" pitchFamily="34" charset="-122"/>
                    <a:cs typeface="Times New Roman" pitchFamily="34" charset="-120"/>
                  </a:rPr>
                  <a:t>的范围是</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[−1,1]</m:t>
                    </m:r>
                  </m:oMath>
                </a14:m>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m:t>
                    </m:r>
                    <m:r>
                      <a:rPr lang="en-US" altLang="zh-CN" sz="1800" b="0" i="0">
                        <a:solidFill>
                          <a:srgbClr val="003760"/>
                        </a:solidFill>
                        <a:latin typeface="Cambria Math" pitchFamily="34" charset="0"/>
                        <a:ea typeface="Cambria Math" pitchFamily="34" charset="-122"/>
                        <a:cs typeface="Cambria Math" pitchFamily="34" charset="-120"/>
                      </a:rPr>
                      <m:t>𝑟</m:t>
                    </m:r>
                    <m:r>
                      <a:rPr lang="en-US" altLang="zh-CN" sz="1800" b="0" i="0">
                        <a:solidFill>
                          <a:srgbClr val="00376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越接近于1，则两个变量之间线性相关程度越强，C正确；</a:t>
                </a:r>
                <a:endParaRPr lang="en-US" altLang="zh-CN" sz="1800" dirty="0"/>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选项，样本相关系数</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接近于0时，两个变量之间几乎没有线性相关性，D正确.故选B.</a:t>
                </a:r>
                <a:endParaRPr lang="en-US" altLang="zh-CN" sz="1800" dirty="0"/>
              </a:p>
            </p:txBody>
          </p:sp>
        </mc:Choice>
        <mc:Fallback>
          <p:sp>
            <p:nvSpPr>
              <p:cNvPr id="2" name="QC_6_AS.3_1#185159518?vaa=1&amp;vcp=1&amp;vop=1&amp;pid=6d5c28df4&amp;color=36,64,97&amp;vtp=1&amp;bt=1&amp;bbb=1"/>
              <p:cNvSpPr>
                <a:spLocks noRot="1" noChangeAspect="1" noMove="1" noResize="1" noEditPoints="1" noAdjustHandles="1" noChangeArrowheads="1" noChangeShapeType="1" noTextEdit="1"/>
              </p:cNvSpPr>
              <p:nvPr/>
            </p:nvSpPr>
            <p:spPr>
              <a:xfrm>
                <a:off x="539496" y="2083676"/>
                <a:ext cx="11109960" cy="2449640"/>
              </a:xfrm>
              <a:prstGeom prst="rect">
                <a:avLst/>
              </a:prstGeom>
              <a:blipFill>
                <a:blip r:embed="rId3"/>
                <a:stretch>
                  <a:fillRect l="-1317" b="-5473"/>
                </a:stretch>
              </a:blipFill>
              <a:ln/>
            </p:spPr>
            <p:txBody>
              <a:bodyPr/>
              <a:lstStyle/>
              <a:p>
                <a:r>
                  <a:rPr lang="zh-CN" altLang="en-US">
                    <a:noFill/>
                  </a:rPr>
                  <a:t> </a:t>
                </a:r>
              </a:p>
            </p:txBody>
          </p:sp>
        </mc:Fallback>
      </mc:AlternateContent>
      <p:sp>
        <p:nvSpPr>
          <p:cNvPr id="3" name="QC_6_AN.4_1#185159518?vaa=1&amp;vcp=1&amp;vop=1&amp;pid=6d5c28df4&amp;color=36,64,97&amp;vtp=1&amp;bbb=1"/>
          <p:cNvSpPr/>
          <p:nvPr/>
        </p:nvSpPr>
        <p:spPr>
          <a:xfrm>
            <a:off x="539496" y="4518520"/>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B</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3">
                                            <p:bg/>
                                          </p:spTgt>
                                        </p:tgtEl>
                                        <p:attrNameLst>
                                          <p:attrName>style.visibility</p:attrName>
                                        </p:attrNameLst>
                                      </p:cBhvr>
                                      <p:to>
                                        <p:strVal val="visible"/>
                                      </p:to>
                                    </p:set>
                                    <p:animEffect transition="in" filter="fade">
                                      <p:cBhvr>
                                        <p:cTn id="44" dur="500"/>
                                        <p:tgtEl>
                                          <p:spTgt spid="3">
                                            <p:bg/>
                                          </p:spTgt>
                                        </p:tgtEl>
                                      </p:cBhvr>
                                    </p:animEffect>
                                    <p:anim calcmode="lin" valueType="num">
                                      <p:cBhvr>
                                        <p:cTn id="45" dur="500" fill="hold"/>
                                        <p:tgtEl>
                                          <p:spTgt spid="3">
                                            <p:bg/>
                                          </p:spTgt>
                                        </p:tgtEl>
                                        <p:attrNameLst>
                                          <p:attrName>ppt_x</p:attrName>
                                        </p:attrNameLst>
                                      </p:cBhvr>
                                      <p:tavLst>
                                        <p:tav tm="0">
                                          <p:val>
                                            <p:strVal val="#ppt_x"/>
                                          </p:val>
                                        </p:tav>
                                        <p:tav tm="100000">
                                          <p:val>
                                            <p:strVal val="#ppt_x"/>
                                          </p:val>
                                        </p:tav>
                                      </p:tavLst>
                                    </p:anim>
                                    <p:anim calcmode="lin" valueType="num">
                                      <p:cBhvr>
                                        <p:cTn id="46" dur="500" fill="hold"/>
                                        <p:tgtEl>
                                          <p:spTgt spid="3">
                                            <p:bg/>
                                          </p:spTgt>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3">
                                            <p:txEl>
                                              <p:pRg st="0" end="0"/>
                                            </p:txEl>
                                          </p:spTgt>
                                        </p:tgtEl>
                                        <p:attrNameLst>
                                          <p:attrName>style.visibility</p:attrName>
                                        </p:attrNameLst>
                                      </p:cBhvr>
                                      <p:to>
                                        <p:strVal val="visible"/>
                                      </p:to>
                                    </p:set>
                                    <p:animEffect transition="in" filter="fade">
                                      <p:cBhvr>
                                        <p:cTn id="49" dur="500"/>
                                        <p:tgtEl>
                                          <p:spTgt spid="3">
                                            <p:txEl>
                                              <p:pRg st="0" end="0"/>
                                            </p:txEl>
                                          </p:spTgt>
                                        </p:tgtEl>
                                      </p:cBhvr>
                                    </p:animEffect>
                                    <p:anim calcmode="lin" valueType="num">
                                      <p:cBhvr>
                                        <p:cTn id="50"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51"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6_BD.5_1#3f859cf5c?htil=1&amp;vaa=1&amp;vcp=1&amp;vop=1&amp;pid=6d5c28df4&amp;color=36,64,97&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065008" y="1520304"/>
            <a:ext cx="3404894" cy="235991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5_2#3f859cf5c?htil=1&amp;vaa=1&amp;vcp=1&amp;vop=1&amp;pid=6d5c28df4&amp;color=36,64,97&amp;vtp=1&amp;bt=1&amp;bbb=1&amp;hb=1&amp;hs=1"/>
              <p:cNvSpPr/>
              <p:nvPr/>
            </p:nvSpPr>
            <p:spPr>
              <a:xfrm>
                <a:off x="539496" y="1533004"/>
                <a:ext cx="740664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[天津2023·7,5分]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鸢是鹰科的一种鸟，《诗经·大雅·旱麓》曰</a:t>
                </a:r>
                <a:r>
                  <a:rPr lang="en-US" altLang="zh-CN" sz="1800" b="0" i="0">
                    <a:solidFill>
                      <a:srgbClr val="244061"/>
                    </a:solidFill>
                    <a:latin typeface="Times New Roman" pitchFamily="34" charset="0"/>
                    <a:ea typeface="微软雅黑" pitchFamily="34" charset="-122"/>
                    <a:cs typeface="Times New Roman" pitchFamily="34" charset="-120"/>
                  </a:rPr>
                  <a:t>“鸢飞</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戾天</a:t>
                </a:r>
                <a:r>
                  <a:rPr lang="en-US" altLang="zh-CN" sz="1800" b="0" i="0" dirty="0">
                    <a:solidFill>
                      <a:srgbClr val="244061"/>
                    </a:solidFill>
                    <a:latin typeface="Times New Roman" pitchFamily="34" charset="0"/>
                    <a:ea typeface="微软雅黑" pitchFamily="34" charset="-122"/>
                    <a:cs typeface="Times New Roman" pitchFamily="34" charset="-120"/>
                  </a:rPr>
                  <a:t>，鱼跃于渊”.鸢尾花因花瓣形如鸢尾而得名（图1），</a:t>
                </a:r>
                <a:r>
                  <a:rPr lang="en-US" altLang="zh-CN" sz="1800" b="0" i="0">
                    <a:solidFill>
                      <a:srgbClr val="244061"/>
                    </a:solidFill>
                    <a:latin typeface="Times New Roman" pitchFamily="34" charset="0"/>
                    <a:ea typeface="微软雅黑" pitchFamily="34" charset="-122"/>
                    <a:cs typeface="Times New Roman" pitchFamily="34" charset="-120"/>
                  </a:rPr>
                  <a:t>寓意鹏程万里、</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前途无量</a:t>
                </a:r>
                <a:r>
                  <a:rPr lang="en-US" altLang="zh-CN" sz="1800" b="0" i="0" dirty="0">
                    <a:solidFill>
                      <a:srgbClr val="244061"/>
                    </a:solidFill>
                    <a:latin typeface="Times New Roman" pitchFamily="34" charset="0"/>
                    <a:ea typeface="微软雅黑" pitchFamily="34" charset="-122"/>
                    <a:cs typeface="Times New Roman" pitchFamily="34" charset="-120"/>
                  </a:rPr>
                  <a:t>.通过随机抽样</a:t>
                </a:r>
                <a:r>
                  <a:rPr lang="en-US" altLang="zh-CN" sz="1800" b="0" i="0">
                    <a:solidFill>
                      <a:srgbClr val="244061"/>
                    </a:solidFill>
                    <a:latin typeface="Times New Roman" pitchFamily="34" charset="0"/>
                    <a:ea typeface="微软雅黑" pitchFamily="34" charset="-122"/>
                    <a:cs typeface="Times New Roman" pitchFamily="34" charset="-120"/>
                  </a:rPr>
                  <a:t>，收集了若干朵某品种鸢尾花的花萼长度和花瓣长</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度</a:t>
                </a:r>
                <a:r>
                  <a:rPr lang="en-US" altLang="zh-CN" b="0" i="0" dirty="0">
                    <a:solidFill>
                      <a:srgbClr val="244061"/>
                    </a:solidFill>
                    <a:latin typeface="Times New Roman" pitchFamily="34" charset="0"/>
                    <a:ea typeface="微软雅黑" pitchFamily="34" charset="-122"/>
                    <a:cs typeface="Times New Roman" pitchFamily="34" charset="-120"/>
                  </a:rPr>
                  <a:t>（单位:</a:t>
                </a:r>
                <a14:m>
                  <m:oMath xmlns:m="http://schemas.openxmlformats.org/officeDocument/2006/math">
                    <m:r>
                      <m:rPr>
                        <m:sty m:val="p"/>
                      </m:rPr>
                      <a:rPr lang="en-US" altLang="zh-CN"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），绘制对应散点图（图2）如图所示:</a:t>
                </a:r>
                <a:endParaRPr lang="en-US" altLang="zh-CN" dirty="0"/>
              </a:p>
            </p:txBody>
          </p:sp>
        </mc:Choice>
        <mc:Fallback>
          <p:sp>
            <p:nvSpPr>
              <p:cNvPr id="3" name="QC_6_BD.5_2#3f859cf5c?htil=1&amp;vaa=1&amp;vcp=1&amp;vop=1&amp;pid=6d5c28df4&amp;color=36,64,97&amp;vtp=1&amp;bt=1&amp;bbb=1&amp;hb=1&amp;hs=1"/>
              <p:cNvSpPr>
                <a:spLocks noRot="1" noChangeAspect="1" noMove="1" noResize="1" noEditPoints="1" noAdjustHandles="1" noChangeArrowheads="1" noChangeShapeType="1" noTextEdit="1"/>
              </p:cNvSpPr>
              <p:nvPr/>
            </p:nvSpPr>
            <p:spPr>
              <a:xfrm>
                <a:off x="539496" y="1533004"/>
                <a:ext cx="7406640" cy="1611440"/>
              </a:xfrm>
              <a:prstGeom prst="rect">
                <a:avLst/>
              </a:prstGeom>
              <a:blipFill>
                <a:blip r:embed="rId4"/>
                <a:stretch>
                  <a:fillRect l="-1975" r="-1646" b="-86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C_6_BD.5_3#3f859cf5c?htil=1&amp;vaa=1&amp;vcp=1&amp;vop=1&amp;pid=6d5c28df4&amp;color=36,64,97&amp;vtp=1&amp;bbb=1&amp;hb=1&amp;hs=1"/>
              <p:cNvSpPr/>
              <p:nvPr/>
            </p:nvSpPr>
            <p:spPr>
              <a:xfrm>
                <a:off x="539496" y="3142348"/>
                <a:ext cx="7406640" cy="770255"/>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计算得样本相关系数为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0.864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，利用最小二乘法求得相应的经验回归</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方程为</a:t>
                </a:r>
                <a14:m>
                  <m:oMath xmlns:m="http://schemas.openxmlformats.org/officeDocument/2006/math">
                    <m:sSup>
                      <m:sSupPr>
                        <m:ctrlPr>
                          <a:rPr lang="en-US" altLang="zh-CN"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m:t>
                        </m:r>
                      </m:e>
                      <m:sup>
                        <m:r>
                          <a:rPr lang="en-US" altLang="zh-CN" b="0" i="0">
                            <a:solidFill>
                              <a:srgbClr val="244061"/>
                            </a:solidFill>
                            <a:latin typeface="Cambria Math" pitchFamily="34" charset="0"/>
                            <a:ea typeface="Cambria Math" pitchFamily="34" charset="-122"/>
                            <a:cs typeface="Cambria Math" pitchFamily="34" charset="-120"/>
                          </a:rPr>
                          <m:t>𝑦</m:t>
                        </m:r>
                      </m:sup>
                    </m:sSup>
                    <m:r>
                      <a:rPr lang="en-US" altLang="zh-CN" b="0" i="0">
                        <a:solidFill>
                          <a:srgbClr val="244061"/>
                        </a:solidFill>
                        <a:latin typeface="Cambria Math" pitchFamily="34" charset="0"/>
                        <a:ea typeface="Cambria Math" pitchFamily="34" charset="-122"/>
                        <a:cs typeface="Cambria Math" pitchFamily="34" charset="-120"/>
                      </a:rPr>
                      <m:t>=0.750</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1</m:t>
                    </m:r>
                    <m:r>
                      <a:rPr lang="en-US" altLang="zh-CN" b="0" i="0">
                        <a:solidFill>
                          <a:srgbClr val="244061"/>
                        </a:solidFill>
                        <a:latin typeface="Cambria Math" pitchFamily="34" charset="0"/>
                        <a:ea typeface="Cambria Math" pitchFamily="34" charset="-122"/>
                        <a:cs typeface="Cambria Math" pitchFamily="34" charset="-120"/>
                      </a:rPr>
                      <m:t>𝑥</m:t>
                    </m:r>
                    <m:r>
                      <a:rPr lang="en-US" altLang="zh-CN" b="0" i="0">
                        <a:solidFill>
                          <a:srgbClr val="244061"/>
                        </a:solidFill>
                        <a:latin typeface="Cambria Math" pitchFamily="34" charset="0"/>
                        <a:ea typeface="Cambria Math" pitchFamily="34" charset="-122"/>
                        <a:cs typeface="Cambria Math" pitchFamily="34" charset="-120"/>
                      </a:rPr>
                      <m:t>+0.610</m:t>
                    </m:r>
                    <m:r>
                      <m:rPr>
                        <m:nor/>
                      </m:rPr>
                      <a:rPr lang="en-US" altLang="zh-CN" b="0" i="0">
                        <a:solidFill>
                          <a:srgbClr val="244061"/>
                        </a:solidFill>
                        <a:latin typeface="Cambria Math" pitchFamily="34" charset="0"/>
                        <a:ea typeface="Cambria Math" pitchFamily="34" charset="-122"/>
                        <a:cs typeface="Cambria Math" pitchFamily="34" charset="-120"/>
                      </a:rPr>
                      <m:t> </m:t>
                    </m:r>
                    <m:r>
                      <a:rPr lang="en-US" altLang="zh-CN" b="0" i="0">
                        <a:solidFill>
                          <a:srgbClr val="244061"/>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.根据以上信息，</a:t>
                </a:r>
                <a:r>
                  <a:rPr lang="en-US" altLang="zh-CN" b="0" i="0">
                    <a:solidFill>
                      <a:srgbClr val="244061"/>
                    </a:solidFill>
                    <a:latin typeface="Times New Roman" pitchFamily="34" charset="0"/>
                    <a:ea typeface="微软雅黑" pitchFamily="34" charset="-122"/>
                    <a:cs typeface="Times New Roman" pitchFamily="34" charset="-120"/>
                  </a:rPr>
                  <a:t>如下判断正确的为(</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4" name="QC_6_BD.5_3#3f859cf5c?htil=1&amp;vaa=1&amp;vcp=1&amp;vop=1&amp;pid=6d5c28df4&amp;color=36,64,97&amp;vtp=1&amp;bbb=1&amp;hb=1&amp;hs=1"/>
              <p:cNvSpPr>
                <a:spLocks noRot="1" noChangeAspect="1" noMove="1" noResize="1" noEditPoints="1" noAdjustHandles="1" noChangeArrowheads="1" noChangeShapeType="1" noTextEdit="1"/>
              </p:cNvSpPr>
              <p:nvPr/>
            </p:nvSpPr>
            <p:spPr>
              <a:xfrm>
                <a:off x="539496" y="3142348"/>
                <a:ext cx="7406640" cy="770255"/>
              </a:xfrm>
              <a:prstGeom prst="rect">
                <a:avLst/>
              </a:prstGeom>
              <a:blipFill>
                <a:blip r:embed="rId5"/>
                <a:stretch>
                  <a:fillRect l="-1975" r="-1564"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BD.5_4#3f859cf5c.choices?vaa=1&amp;vcp=1&amp;vop=1&amp;pid=6d5c28df4&amp;color=36,64,97&amp;vtp=1&amp;bbb=1&amp;hs=1"/>
              <p:cNvSpPr/>
              <p:nvPr/>
            </p:nvSpPr>
            <p:spPr>
              <a:xfrm>
                <a:off x="539496" y="3912603"/>
                <a:ext cx="11109960" cy="1606804"/>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A.花萼长度和花瓣长度不存在相关关系</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.花萼长度和花瓣长度负相关</a:t>
                </a:r>
                <a:endParaRPr lang="en-US" altLang="zh-CN" sz="1800" dirty="0"/>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.花萼长度为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7</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800" b="0" i="0" dirty="0">
                    <a:solidFill>
                      <a:srgbClr val="244061"/>
                    </a:solidFill>
                    <a:latin typeface="Times New Roman" pitchFamily="34" charset="0"/>
                    <a:ea typeface="微软雅黑" pitchFamily="34" charset="-122"/>
                    <a:cs typeface="Times New Roman" pitchFamily="34" charset="-120"/>
                  </a:rPr>
                  <a:t>的该品种鸢尾花的花瓣长度的平均值约为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5.861</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r>
                      <m:rPr>
                        <m:nor/>
                      </m:rPr>
                      <a:rPr lang="en-US" altLang="zh-CN" sz="1800" b="0" i="0">
                        <a:solidFill>
                          <a:srgbClr val="244061"/>
                        </a:solidFill>
                        <a:latin typeface="Cambria Math" pitchFamily="34" charset="0"/>
                        <a:ea typeface="Cambria Math" pitchFamily="34" charset="-122"/>
                        <a:cs typeface="Cambria Math" pitchFamily="34" charset="-120"/>
                      </a:rPr>
                      <m:t> </m:t>
                    </m:r>
                    <m:r>
                      <m:rPr>
                        <m:sty m:val="p"/>
                      </m:rPr>
                      <a:rPr lang="en-US" altLang="zh-CN" sz="1800" b="0" i="0">
                        <a:solidFill>
                          <a:srgbClr val="244061"/>
                        </a:solidFill>
                        <a:latin typeface="Cambria Math" pitchFamily="34" charset="0"/>
                        <a:ea typeface="Cambria Math" pitchFamily="34" charset="-122"/>
                        <a:cs typeface="Cambria Math" pitchFamily="34" charset="-120"/>
                      </a:rPr>
                      <m:t>cm</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.若选取其他品种鸢尾花进行抽样，所得花萼长度与花瓣长度的样本相关系数一定为</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0.864</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QC_6_BD.5_4#3f859cf5c.choices?vaa=1&amp;vcp=1&amp;vop=1&amp;pid=6d5c28df4&amp;color=36,64,97&amp;vtp=1&amp;bbb=1&amp;hs=1"/>
              <p:cNvSpPr>
                <a:spLocks noRot="1" noChangeAspect="1" noMove="1" noResize="1" noEditPoints="1" noAdjustHandles="1" noChangeArrowheads="1" noChangeShapeType="1" noTextEdit="1"/>
              </p:cNvSpPr>
              <p:nvPr/>
            </p:nvSpPr>
            <p:spPr>
              <a:xfrm>
                <a:off x="539496" y="3912603"/>
                <a:ext cx="11109960" cy="1606804"/>
              </a:xfrm>
              <a:prstGeom prst="rect">
                <a:avLst/>
              </a:prstGeom>
              <a:blipFill>
                <a:blip r:embed="rId6"/>
                <a:stretch>
                  <a:fillRect l="-1317" b="-9125"/>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_1#3f859cf5c?vaa=1&amp;vcp=1&amp;vop=1&amp;pid=6d5c28df4&amp;color=36,64,97&amp;mp=1&amp;vtp=1&amp;bt=1&amp;bbb=1&amp;hb=1"/>
              <p:cNvSpPr/>
              <p:nvPr/>
            </p:nvSpPr>
            <p:spPr>
              <a:xfrm>
                <a:off x="539496" y="2304560"/>
                <a:ext cx="11109960" cy="20305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由题中散点图可知这些散点大致落在一条从左下角到右上角的直线附近，表明随花萼长度的增加</a:t>
                </a:r>
                <a:r>
                  <a:rPr lang="en-US" altLang="zh-CN" sz="1800" b="0" i="0">
                    <a:solidFill>
                      <a:srgbClr val="003760"/>
                    </a:solidFill>
                    <a:latin typeface="Times New Roman" pitchFamily="34" charset="0"/>
                    <a:ea typeface="微软雅黑" pitchFamily="34" charset="-122"/>
                    <a:cs typeface="Times New Roman" pitchFamily="34" charset="-120"/>
                  </a:rPr>
                  <a:t>，相</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应的花瓣长度呈增加的趋势</a:t>
                </a:r>
                <a:r>
                  <a:rPr lang="en-US" altLang="zh-CN" sz="1800" b="0" i="0" dirty="0">
                    <a:solidFill>
                      <a:srgbClr val="003760"/>
                    </a:solidFill>
                    <a:latin typeface="Times New Roman" pitchFamily="34" charset="0"/>
                    <a:ea typeface="微软雅黑" pitchFamily="34" charset="-122"/>
                    <a:cs typeface="Times New Roman" pitchFamily="34" charset="-120"/>
                  </a:rPr>
                  <a:t>，由成对样本数据的分布规律可知两者呈线性相关关系，且为正相关,故A，B</a:t>
                </a:r>
                <a:r>
                  <a:rPr lang="en-US" altLang="zh-CN" sz="1800" b="0" i="0">
                    <a:solidFill>
                      <a:srgbClr val="003760"/>
                    </a:solidFill>
                    <a:latin typeface="Times New Roman" pitchFamily="34" charset="0"/>
                    <a:ea typeface="微软雅黑" pitchFamily="34" charset="-122"/>
                    <a:cs typeface="Times New Roman" pitchFamily="34" charset="-120"/>
                  </a:rPr>
                  <a:t>错误.</a:t>
                </a:r>
              </a:p>
              <a:p>
                <a:pPr latinLnBrk="1">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因为花瓣长度关于花萼长度的经验回归方程为</a:t>
                </a: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𝑦</m:t>
                        </m:r>
                      </m:sup>
                    </m:sSup>
                    <m:r>
                      <a:rPr lang="en-US" altLang="zh-CN" sz="1800" b="0" i="0">
                        <a:solidFill>
                          <a:srgbClr val="003760"/>
                        </a:solidFill>
                        <a:latin typeface="Cambria Math" pitchFamily="34" charset="0"/>
                        <a:ea typeface="Cambria Math" pitchFamily="34" charset="-122"/>
                        <a:cs typeface="Cambria Math" pitchFamily="34" charset="-120"/>
                      </a:rPr>
                      <m:t>=0.750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m:t>
                    </m:r>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+0.610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m:t>
                    </m:r>
                  </m:oMath>
                </a14:m>
                <a:r>
                  <a:rPr lang="en-US" altLang="zh-CN" sz="1800" b="0" i="0" dirty="0">
                    <a:solidFill>
                      <a:srgbClr val="003760"/>
                    </a:solidFill>
                    <a:latin typeface="Times New Roman" pitchFamily="34" charset="0"/>
                    <a:ea typeface="微软雅黑" pitchFamily="34" charset="-122"/>
                    <a:cs typeface="Times New Roman" pitchFamily="34" charset="-120"/>
                  </a:rPr>
                  <a:t>，所以当</a:t>
                </a:r>
                <a14:m>
                  <m:oMath xmlns:m="http://schemas.openxmlformats.org/officeDocument/2006/math">
                    <m:r>
                      <a:rPr lang="en-US" altLang="zh-CN" sz="1800" b="0" i="0">
                        <a:solidFill>
                          <a:srgbClr val="003760"/>
                        </a:solidFill>
                        <a:latin typeface="Cambria Math" pitchFamily="34" charset="0"/>
                        <a:ea typeface="Cambria Math" pitchFamily="34" charset="-122"/>
                        <a:cs typeface="Cambria Math" pitchFamily="34" charset="-120"/>
                      </a:rPr>
                      <m:t>𝑥</m:t>
                    </m:r>
                    <m:r>
                      <a:rPr lang="en-US" altLang="zh-CN" sz="1800" b="0" i="0">
                        <a:solidFill>
                          <a:srgbClr val="00376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时，</a:t>
                </a:r>
              </a:p>
              <a:p>
                <a:pPr latinLnBrk="1">
                  <a:lnSpc>
                    <a:spcPts val="3300"/>
                  </a:lnSpc>
                </a:pPr>
                <a14:m>
                  <m:oMath xmlns:m="http://schemas.openxmlformats.org/officeDocument/2006/math">
                    <m:sSup>
                      <m:sSup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m:t>
                        </m:r>
                      </m:e>
                      <m:sup>
                        <m:r>
                          <a:rPr lang="en-US" altLang="zh-CN" sz="1800" b="0" i="0">
                            <a:solidFill>
                              <a:srgbClr val="003760"/>
                            </a:solidFill>
                            <a:latin typeface="Cambria Math" pitchFamily="34" charset="0"/>
                            <a:ea typeface="Cambria Math" pitchFamily="34" charset="-122"/>
                            <a:cs typeface="Cambria Math" pitchFamily="34" charset="-120"/>
                          </a:rPr>
                          <m:t>𝑦</m:t>
                        </m:r>
                      </m:sup>
                    </m:sSup>
                    <m:r>
                      <a:rPr lang="en-US" altLang="zh-CN" sz="1800" b="0" i="0">
                        <a:solidFill>
                          <a:srgbClr val="003760"/>
                        </a:solidFill>
                        <a:latin typeface="Cambria Math" pitchFamily="34" charset="0"/>
                        <a:ea typeface="Cambria Math" pitchFamily="34" charset="-122"/>
                        <a:cs typeface="Cambria Math" pitchFamily="34" charset="-120"/>
                      </a:rPr>
                      <m:t>=0.750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1×7+0.610</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5=5.861</m:t>
                    </m:r>
                    <m:r>
                      <m:rPr>
                        <m:nor/>
                      </m:rPr>
                      <a:rPr lang="en-US" altLang="zh-CN" sz="1800" b="0" i="0">
                        <a:solidFill>
                          <a:srgbClr val="003760"/>
                        </a:solidFill>
                        <a:latin typeface="Cambria Math" pitchFamily="34" charset="0"/>
                        <a:ea typeface="Cambria Math" pitchFamily="34" charset="-122"/>
                        <a:cs typeface="Cambria Math" pitchFamily="34" charset="-120"/>
                      </a:rPr>
                      <m:t> </m:t>
                    </m:r>
                    <m:r>
                      <a:rPr lang="en-US" altLang="zh-CN" sz="1800" b="0" i="0">
                        <a:solidFill>
                          <a:srgbClr val="00376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，C正确.样本具有随机性</a:t>
                </a:r>
                <a:r>
                  <a:rPr lang="en-US" altLang="zh-CN" sz="1800" b="0" i="0">
                    <a:solidFill>
                      <a:srgbClr val="003760"/>
                    </a:solidFill>
                    <a:latin typeface="Times New Roman" pitchFamily="34" charset="0"/>
                    <a:ea typeface="微软雅黑" pitchFamily="34" charset="-122"/>
                    <a:cs typeface="Times New Roman" pitchFamily="34" charset="-120"/>
                  </a:rPr>
                  <a:t>，样本相关系数会随着样本成对数据的变化而变</a:t>
                </a:r>
              </a:p>
              <a:p>
                <a:pPr latinLnBrk="1">
                  <a:lnSpc>
                    <a:spcPts val="3100"/>
                  </a:lnSpc>
                </a:pPr>
                <a:r>
                  <a:rPr lang="en-US" altLang="zh-CN" b="0" i="0">
                    <a:solidFill>
                      <a:srgbClr val="003760"/>
                    </a:solidFill>
                    <a:latin typeface="Times New Roman" pitchFamily="34" charset="0"/>
                    <a:ea typeface="微软雅黑" pitchFamily="34" charset="-122"/>
                    <a:cs typeface="Times New Roman" pitchFamily="34" charset="-120"/>
                  </a:rPr>
                  <a:t>化</a:t>
                </a:r>
                <a:r>
                  <a:rPr lang="en-US" altLang="zh-CN" b="0" i="0" dirty="0">
                    <a:solidFill>
                      <a:srgbClr val="003760"/>
                    </a:solidFill>
                    <a:latin typeface="Times New Roman" pitchFamily="34" charset="0"/>
                    <a:ea typeface="微软雅黑" pitchFamily="34" charset="-122"/>
                    <a:cs typeface="Times New Roman" pitchFamily="34" charset="-120"/>
                  </a:rPr>
                  <a:t>，故D错误.故选C.</a:t>
                </a:r>
                <a:endParaRPr lang="en-US" altLang="zh-CN" dirty="0"/>
              </a:p>
            </p:txBody>
          </p:sp>
        </mc:Choice>
        <mc:Fallback>
          <p:sp>
            <p:nvSpPr>
              <p:cNvPr id="2" name="QC_6_AS.7_1#3f859cf5c?vaa=1&amp;vcp=1&amp;vop=1&amp;pid=6d5c28df4&amp;color=36,64,97&amp;mp=1&amp;vtp=1&amp;bt=1&amp;bbb=1&amp;hb=1"/>
              <p:cNvSpPr>
                <a:spLocks noRot="1" noChangeAspect="1" noMove="1" noResize="1" noEditPoints="1" noAdjustHandles="1" noChangeArrowheads="1" noChangeShapeType="1" noTextEdit="1"/>
              </p:cNvSpPr>
              <p:nvPr/>
            </p:nvSpPr>
            <p:spPr>
              <a:xfrm>
                <a:off x="539496" y="2304560"/>
                <a:ext cx="11109960" cy="2030540"/>
              </a:xfrm>
              <a:prstGeom prst="rect">
                <a:avLst/>
              </a:prstGeom>
              <a:blipFill>
                <a:blip r:embed="rId3"/>
                <a:stretch>
                  <a:fillRect l="-1317" r="-220" b="-6907"/>
                </a:stretch>
              </a:blipFill>
              <a:ln/>
            </p:spPr>
            <p:txBody>
              <a:bodyPr/>
              <a:lstStyle/>
              <a:p>
                <a:r>
                  <a:rPr lang="zh-CN" altLang="en-US">
                    <a:noFill/>
                  </a:rPr>
                  <a:t> </a:t>
                </a:r>
              </a:p>
            </p:txBody>
          </p:sp>
        </mc:Fallback>
      </mc:AlternateContent>
      <p:sp>
        <p:nvSpPr>
          <p:cNvPr id="3" name="QC_6_AN.8_1#3f859cf5c?vaa=1&amp;vcp=1&amp;vop=1&amp;pid=6d5c28df4&amp;color=36,64,97&amp;vtp=1&amp;bbb=1"/>
          <p:cNvSpPr/>
          <p:nvPr/>
        </p:nvSpPr>
        <p:spPr>
          <a:xfrm>
            <a:off x="539496" y="4361135"/>
            <a:ext cx="11109960" cy="408305"/>
          </a:xfrm>
          <a:prstGeom prst="rect">
            <a:avLst/>
          </a:prstGeom>
          <a:noFill/>
          <a:ln/>
        </p:spPr>
        <p:txBody>
          <a:bodyPr wrap="none" lIns="0" tIns="0" rIns="0" bIns="0" rtlCol="0" anchor="t"/>
          <a:lstStyle/>
          <a:p>
            <a:pPr algn="l" latinLnBrk="1">
              <a:lnSpc>
                <a:spcPts val="3600"/>
              </a:lnSpc>
            </a:pPr>
            <a:r>
              <a:rPr lang="en-US" altLang="zh-CN" sz="1800" b="1" i="0" dirty="0">
                <a:solidFill>
                  <a:srgbClr val="6565FF"/>
                </a:solidFill>
                <a:latin typeface="Times New Roman" pitchFamily="34" charset="0"/>
                <a:ea typeface="微软雅黑" pitchFamily="34" charset="-122"/>
                <a:cs typeface="Times New Roman" pitchFamily="34" charset="-120"/>
              </a:rPr>
              <a:t>【答案】</a:t>
            </a:r>
            <a:r>
              <a:rPr lang="en-US" altLang="zh-CN" sz="2000" b="0" i="0" dirty="0">
                <a:solidFill>
                  <a:srgbClr val="6565FF"/>
                </a:solidFill>
                <a:latin typeface="Times New Roman" pitchFamily="34" charset="0"/>
                <a:ea typeface="微软雅黑" pitchFamily="34" charset="-122"/>
                <a:cs typeface="Times New Roman" pitchFamily="34" charset="-120"/>
              </a:rPr>
              <a:t>C</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anim calcmode="lin" valueType="num">
                                      <p:cBhvr>
                                        <p:cTn id="18"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2">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anim calcmode="lin" valueType="num">
                                      <p:cBhvr>
                                        <p:cTn id="2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2">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anim calcmode="lin" valueType="num">
                                      <p:cBhvr>
                                        <p:cTn id="28"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2">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anim calcmode="lin" valueType="num">
                                      <p:cBhvr>
                                        <p:cTn id="33"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bg/>
                                          </p:spTgt>
                                        </p:tgtEl>
                                        <p:attrNameLst>
                                          <p:attrName>style.visibility</p:attrName>
                                        </p:attrNameLst>
                                      </p:cBhvr>
                                      <p:to>
                                        <p:strVal val="visible"/>
                                      </p:to>
                                    </p:set>
                                    <p:animEffect transition="in" filter="fade">
                                      <p:cBhvr>
                                        <p:cTn id="39" dur="500"/>
                                        <p:tgtEl>
                                          <p:spTgt spid="3">
                                            <p:bg/>
                                          </p:spTgt>
                                        </p:tgtEl>
                                      </p:cBhvr>
                                    </p:animEffect>
                                    <p:anim calcmode="lin" valueType="num">
                                      <p:cBhvr>
                                        <p:cTn id="40" dur="500" fill="hold"/>
                                        <p:tgtEl>
                                          <p:spTgt spid="3">
                                            <p:bg/>
                                          </p:spTgt>
                                        </p:tgtEl>
                                        <p:attrNameLst>
                                          <p:attrName>ppt_x</p:attrName>
                                        </p:attrNameLst>
                                      </p:cBhvr>
                                      <p:tavLst>
                                        <p:tav tm="0">
                                          <p:val>
                                            <p:strVal val="#ppt_x"/>
                                          </p:val>
                                        </p:tav>
                                        <p:tav tm="100000">
                                          <p:val>
                                            <p:strVal val="#ppt_x"/>
                                          </p:val>
                                        </p:tav>
                                      </p:tavLst>
                                    </p:anim>
                                    <p:anim calcmode="lin" valueType="num">
                                      <p:cBhvr>
                                        <p:cTn id="41" dur="500" fill="hold"/>
                                        <p:tgtEl>
                                          <p:spTgt spid="3">
                                            <p:bg/>
                                          </p:spTgt>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
                                            <p:txEl>
                                              <p:pRg st="0" end="0"/>
                                            </p:txEl>
                                          </p:spTgt>
                                        </p:tgtEl>
                                        <p:attrNameLst>
                                          <p:attrName>style.visibility</p:attrName>
                                        </p:attrNameLst>
                                      </p:cBhvr>
                                      <p:to>
                                        <p:strVal val="visible"/>
                                      </p:to>
                                    </p:set>
                                    <p:animEffect transition="in" filter="fade">
                                      <p:cBhvr>
                                        <p:cTn id="44" dur="500"/>
                                        <p:tgtEl>
                                          <p:spTgt spid="3">
                                            <p:txEl>
                                              <p:pRg st="0" end="0"/>
                                            </p:txEl>
                                          </p:spTgt>
                                        </p:tgtEl>
                                      </p:cBhvr>
                                    </p:animEffect>
                                    <p:anim calcmode="lin" valueType="num">
                                      <p:cBhvr>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9_1#7f14c7037?vcp=1&amp;vop=1&amp;pid=6d5c28df4&amp;color=36,64,97&amp;vtp=1&amp;bt=1&amp;bbb=1&amp;hb=1"/>
              <p:cNvSpPr/>
              <p:nvPr/>
            </p:nvSpPr>
            <p:spPr>
              <a:xfrm>
                <a:off x="539496" y="1614855"/>
                <a:ext cx="11109960" cy="119253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[全国乙理2022·19，12分]</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某地经过多年的环境治理，已将荒山改造成了绿水青山</a:t>
                </a:r>
                <a:r>
                  <a:rPr lang="en-US" altLang="zh-CN" sz="1800" b="0" i="0">
                    <a:solidFill>
                      <a:srgbClr val="244061"/>
                    </a:solidFill>
                    <a:latin typeface="Times New Roman" pitchFamily="34" charset="0"/>
                    <a:ea typeface="微软雅黑" pitchFamily="34" charset="-122"/>
                    <a:cs typeface="Times New Roman" pitchFamily="34" charset="-120"/>
                  </a:rPr>
                  <a:t>.为估计一林区某种树</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木的总材积量</a:t>
                </a:r>
                <a:r>
                  <a:rPr lang="en-US" altLang="zh-CN" sz="1800" b="0" i="0" dirty="0">
                    <a:solidFill>
                      <a:srgbClr val="244061"/>
                    </a:solidFill>
                    <a:latin typeface="Times New Roman" pitchFamily="34" charset="0"/>
                    <a:ea typeface="微软雅黑" pitchFamily="34" charset="-122"/>
                    <a:cs typeface="Times New Roman" pitchFamily="34" charset="-120"/>
                  </a:rPr>
                  <a:t>，随机选取了10棵这种树木，测量每棵树的根部横截面积（单位:</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2</m:t>
                        </m:r>
                      </m:sup>
                    </m:sSup>
                  </m:oMath>
                </a14:m>
                <a:r>
                  <a:rPr lang="en-US" altLang="zh-CN" sz="1800" b="0" i="0" dirty="0">
                    <a:solidFill>
                      <a:srgbClr val="244061"/>
                    </a:solidFill>
                    <a:latin typeface="Times New Roman" pitchFamily="34" charset="0"/>
                    <a:ea typeface="微软雅黑" pitchFamily="34" charset="-122"/>
                    <a:cs typeface="Times New Roman" pitchFamily="34" charset="-120"/>
                  </a:rPr>
                  <a:t>）和材积量（单位：</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m:rPr>
                            <m:sty m:val="p"/>
                          </m:rPr>
                          <a:rPr lang="en-US" altLang="zh-CN" sz="1800" b="0" i="0">
                            <a:solidFill>
                              <a:srgbClr val="244061"/>
                            </a:solidFill>
                            <a:latin typeface="Cambria Math" pitchFamily="34" charset="0"/>
                            <a:ea typeface="Cambria Math" pitchFamily="34" charset="-122"/>
                            <a:cs typeface="Cambria Math" pitchFamily="34" charset="-120"/>
                          </a:rPr>
                          <m:t>m</m:t>
                        </m:r>
                      </m:e>
                      <m:sup>
                        <m:r>
                          <a:rPr lang="en-US" altLang="zh-CN" sz="1800" b="0" i="0">
                            <a:solidFill>
                              <a:srgbClr val="244061"/>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）,得</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到如下数据</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QO_6_BD.9_1#7f14c7037?vcp=1&amp;vop=1&amp;pid=6d5c28df4&amp;color=36,64,97&amp;vtp=1&amp;bt=1&amp;bbb=1&amp;hb=1"/>
              <p:cNvSpPr>
                <a:spLocks noRot="1" noChangeAspect="1" noMove="1" noResize="1" noEditPoints="1" noAdjustHandles="1" noChangeArrowheads="1" noChangeShapeType="1" noTextEdit="1"/>
              </p:cNvSpPr>
              <p:nvPr/>
            </p:nvSpPr>
            <p:spPr>
              <a:xfrm>
                <a:off x="539496" y="1614855"/>
                <a:ext cx="11109960" cy="1192530"/>
              </a:xfrm>
              <a:prstGeom prst="rect">
                <a:avLst/>
              </a:prstGeom>
              <a:blipFill>
                <a:blip r:embed="rId3"/>
                <a:stretch>
                  <a:fillRect l="-1317" r="-494" b="-1122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9" name="QO_6_BD.9_2#7f14c7037?colgroup=9,2,2,2,2,2,2,2,2,2,2,3&amp;vcp=1&amp;vop=1&amp;pid=6d5c28df4&amp;color=36,64,97&amp;vtp=1&amp;bbb=1"/>
              <p:cNvGraphicFramePr>
                <a:graphicFrameLocks noGrp="1"/>
              </p:cNvGraphicFramePr>
              <p:nvPr>
                <p:extLst>
                  <p:ext uri="{D42A27DB-BD31-4B8C-83A1-F6EECF244321}">
                    <p14:modId xmlns:p14="http://schemas.microsoft.com/office/powerpoint/2010/main" val="3943365676"/>
                  </p:ext>
                </p:extLst>
              </p:nvPr>
            </p:nvGraphicFramePr>
            <p:xfrm>
              <a:off x="539496" y="2944799"/>
              <a:ext cx="10963656" cy="1169671"/>
            </p:xfrm>
            <a:graphic>
              <a:graphicData uri="http://schemas.openxmlformats.org/drawingml/2006/table">
                <a:tbl>
                  <a:tblPr/>
                  <a:tblGrid>
                    <a:gridCol w="2423160">
                      <a:extLst>
                        <a:ext uri="{9D8B030D-6E8A-4147-A177-3AD203B41FA5}">
                          <a16:colId xmlns:a16="http://schemas.microsoft.com/office/drawing/2014/main" val="20000"/>
                        </a:ext>
                      </a:extLst>
                    </a:gridCol>
                    <a:gridCol w="768096">
                      <a:extLst>
                        <a:ext uri="{9D8B030D-6E8A-4147-A177-3AD203B41FA5}">
                          <a16:colId xmlns:a16="http://schemas.microsoft.com/office/drawing/2014/main" val="20001"/>
                        </a:ext>
                      </a:extLst>
                    </a:gridCol>
                    <a:gridCol w="768096">
                      <a:extLst>
                        <a:ext uri="{9D8B030D-6E8A-4147-A177-3AD203B41FA5}">
                          <a16:colId xmlns:a16="http://schemas.microsoft.com/office/drawing/2014/main" val="20002"/>
                        </a:ext>
                      </a:extLst>
                    </a:gridCol>
                    <a:gridCol w="768096">
                      <a:extLst>
                        <a:ext uri="{9D8B030D-6E8A-4147-A177-3AD203B41FA5}">
                          <a16:colId xmlns:a16="http://schemas.microsoft.com/office/drawing/2014/main" val="20003"/>
                        </a:ext>
                      </a:extLst>
                    </a:gridCol>
                    <a:gridCol w="768096">
                      <a:extLst>
                        <a:ext uri="{9D8B030D-6E8A-4147-A177-3AD203B41FA5}">
                          <a16:colId xmlns:a16="http://schemas.microsoft.com/office/drawing/2014/main" val="20004"/>
                        </a:ext>
                      </a:extLst>
                    </a:gridCol>
                    <a:gridCol w="768096">
                      <a:extLst>
                        <a:ext uri="{9D8B030D-6E8A-4147-A177-3AD203B41FA5}">
                          <a16:colId xmlns:a16="http://schemas.microsoft.com/office/drawing/2014/main" val="20005"/>
                        </a:ext>
                      </a:extLst>
                    </a:gridCol>
                    <a:gridCol w="768096">
                      <a:extLst>
                        <a:ext uri="{9D8B030D-6E8A-4147-A177-3AD203B41FA5}">
                          <a16:colId xmlns:a16="http://schemas.microsoft.com/office/drawing/2014/main" val="20006"/>
                        </a:ext>
                      </a:extLst>
                    </a:gridCol>
                    <a:gridCol w="768096">
                      <a:extLst>
                        <a:ext uri="{9D8B030D-6E8A-4147-A177-3AD203B41FA5}">
                          <a16:colId xmlns:a16="http://schemas.microsoft.com/office/drawing/2014/main" val="20007"/>
                        </a:ext>
                      </a:extLst>
                    </a:gridCol>
                    <a:gridCol w="768096">
                      <a:extLst>
                        <a:ext uri="{9D8B030D-6E8A-4147-A177-3AD203B41FA5}">
                          <a16:colId xmlns:a16="http://schemas.microsoft.com/office/drawing/2014/main" val="20008"/>
                        </a:ext>
                      </a:extLst>
                    </a:gridCol>
                    <a:gridCol w="768096">
                      <a:extLst>
                        <a:ext uri="{9D8B030D-6E8A-4147-A177-3AD203B41FA5}">
                          <a16:colId xmlns:a16="http://schemas.microsoft.com/office/drawing/2014/main" val="20009"/>
                        </a:ext>
                      </a:extLst>
                    </a:gridCol>
                    <a:gridCol w="768096">
                      <a:extLst>
                        <a:ext uri="{9D8B030D-6E8A-4147-A177-3AD203B41FA5}">
                          <a16:colId xmlns:a16="http://schemas.microsoft.com/office/drawing/2014/main" val="20010"/>
                        </a:ext>
                      </a:extLst>
                    </a:gridCol>
                    <a:gridCol w="859536">
                      <a:extLst>
                        <a:ext uri="{9D8B030D-6E8A-4147-A177-3AD203B41FA5}">
                          <a16:colId xmlns:a16="http://schemas.microsoft.com/office/drawing/2014/main" val="20011"/>
                        </a:ext>
                      </a:extLst>
                    </a:gridCol>
                  </a:tblGrid>
                  <a:tr h="39001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样本号</a:t>
                          </a: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根部横截面积</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材积量</a:t>
                          </a: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𝑦</m:t>
                                  </m:r>
                                </m:e>
                                <m:sub>
                                  <m:r>
                                    <a:rPr lang="en-US" altLang="zh-CN" sz="1800" b="0" i="0" spc="-100">
                                      <a:solidFill>
                                        <a:srgbClr val="244061"/>
                                      </a:solidFill>
                                      <a:latin typeface="Cambria Math" pitchFamily="34" charset="0"/>
                                      <a:ea typeface="Cambria Math" pitchFamily="34" charset="-122"/>
                                      <a:cs typeface="Cambria Math" pitchFamily="34" charset="-120"/>
                                    </a:rPr>
                                    <m:t>𝑖</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Choice>
        <mc:Fallback>
          <p:graphicFrame>
            <p:nvGraphicFramePr>
              <p:cNvPr id="9" name="QO_6_BD.9_2#7f14c7037?colgroup=9,2,2,2,2,2,2,2,2,2,2,3&amp;vcp=1&amp;vop=1&amp;pid=6d5c28df4&amp;color=36,64,97&amp;vtp=1&amp;bbb=1"/>
              <p:cNvGraphicFramePr>
                <a:graphicFrameLocks noGrp="1"/>
              </p:cNvGraphicFramePr>
              <p:nvPr>
                <p:extLst>
                  <p:ext uri="{D42A27DB-BD31-4B8C-83A1-F6EECF244321}">
                    <p14:modId xmlns:p14="http://schemas.microsoft.com/office/powerpoint/2010/main" val="3943365676"/>
                  </p:ext>
                </p:extLst>
              </p:nvPr>
            </p:nvGraphicFramePr>
            <p:xfrm>
              <a:off x="539496" y="2944799"/>
              <a:ext cx="10963656" cy="1169671"/>
            </p:xfrm>
            <a:graphic>
              <a:graphicData uri="http://schemas.openxmlformats.org/drawingml/2006/table">
                <a:tbl>
                  <a:tblPr/>
                  <a:tblGrid>
                    <a:gridCol w="2423160">
                      <a:extLst>
                        <a:ext uri="{9D8B030D-6E8A-4147-A177-3AD203B41FA5}">
                          <a16:colId xmlns:a16="http://schemas.microsoft.com/office/drawing/2014/main" val="20000"/>
                        </a:ext>
                      </a:extLst>
                    </a:gridCol>
                    <a:gridCol w="768096">
                      <a:extLst>
                        <a:ext uri="{9D8B030D-6E8A-4147-A177-3AD203B41FA5}">
                          <a16:colId xmlns:a16="http://schemas.microsoft.com/office/drawing/2014/main" val="20001"/>
                        </a:ext>
                      </a:extLst>
                    </a:gridCol>
                    <a:gridCol w="768096">
                      <a:extLst>
                        <a:ext uri="{9D8B030D-6E8A-4147-A177-3AD203B41FA5}">
                          <a16:colId xmlns:a16="http://schemas.microsoft.com/office/drawing/2014/main" val="20002"/>
                        </a:ext>
                      </a:extLst>
                    </a:gridCol>
                    <a:gridCol w="768096">
                      <a:extLst>
                        <a:ext uri="{9D8B030D-6E8A-4147-A177-3AD203B41FA5}">
                          <a16:colId xmlns:a16="http://schemas.microsoft.com/office/drawing/2014/main" val="20003"/>
                        </a:ext>
                      </a:extLst>
                    </a:gridCol>
                    <a:gridCol w="768096">
                      <a:extLst>
                        <a:ext uri="{9D8B030D-6E8A-4147-A177-3AD203B41FA5}">
                          <a16:colId xmlns:a16="http://schemas.microsoft.com/office/drawing/2014/main" val="20004"/>
                        </a:ext>
                      </a:extLst>
                    </a:gridCol>
                    <a:gridCol w="768096">
                      <a:extLst>
                        <a:ext uri="{9D8B030D-6E8A-4147-A177-3AD203B41FA5}">
                          <a16:colId xmlns:a16="http://schemas.microsoft.com/office/drawing/2014/main" val="20005"/>
                        </a:ext>
                      </a:extLst>
                    </a:gridCol>
                    <a:gridCol w="768096">
                      <a:extLst>
                        <a:ext uri="{9D8B030D-6E8A-4147-A177-3AD203B41FA5}">
                          <a16:colId xmlns:a16="http://schemas.microsoft.com/office/drawing/2014/main" val="20006"/>
                        </a:ext>
                      </a:extLst>
                    </a:gridCol>
                    <a:gridCol w="768096">
                      <a:extLst>
                        <a:ext uri="{9D8B030D-6E8A-4147-A177-3AD203B41FA5}">
                          <a16:colId xmlns:a16="http://schemas.microsoft.com/office/drawing/2014/main" val="20007"/>
                        </a:ext>
                      </a:extLst>
                    </a:gridCol>
                    <a:gridCol w="768096">
                      <a:extLst>
                        <a:ext uri="{9D8B030D-6E8A-4147-A177-3AD203B41FA5}">
                          <a16:colId xmlns:a16="http://schemas.microsoft.com/office/drawing/2014/main" val="20008"/>
                        </a:ext>
                      </a:extLst>
                    </a:gridCol>
                    <a:gridCol w="768096">
                      <a:extLst>
                        <a:ext uri="{9D8B030D-6E8A-4147-A177-3AD203B41FA5}">
                          <a16:colId xmlns:a16="http://schemas.microsoft.com/office/drawing/2014/main" val="20009"/>
                        </a:ext>
                      </a:extLst>
                    </a:gridCol>
                    <a:gridCol w="768096">
                      <a:extLst>
                        <a:ext uri="{9D8B030D-6E8A-4147-A177-3AD203B41FA5}">
                          <a16:colId xmlns:a16="http://schemas.microsoft.com/office/drawing/2014/main" val="20010"/>
                        </a:ext>
                      </a:extLst>
                    </a:gridCol>
                    <a:gridCol w="859536">
                      <a:extLst>
                        <a:ext uri="{9D8B030D-6E8A-4147-A177-3AD203B41FA5}">
                          <a16:colId xmlns:a16="http://schemas.microsoft.com/office/drawing/2014/main" val="20011"/>
                        </a:ext>
                      </a:extLst>
                    </a:gridCol>
                  </a:tblGrid>
                  <a:tr h="3900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1563" r="-352513" b="-2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总和</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101563" r="-352513" b="-1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51" t="-201563" r="-352513" b="-26563"/>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0.51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0.36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mc:Choice xmlns:a14="http://schemas.microsoft.com/office/drawing/2010/main" Requires="a14">
          <p:sp>
            <p:nvSpPr>
              <p:cNvPr id="4" name="QO_6_BD.9_3#7f14c7037?vcp=1&amp;vop=1&amp;pid=6d5c28df4&amp;color=36,64,97&amp;vtp=1&amp;bbb=1"/>
              <p:cNvSpPr/>
              <p:nvPr/>
            </p:nvSpPr>
            <p:spPr>
              <a:xfrm>
                <a:off x="539496" y="4252899"/>
                <a:ext cx="11109960" cy="1193800"/>
              </a:xfrm>
              <a:prstGeom prst="rect">
                <a:avLst/>
              </a:prstGeom>
              <a:noFill/>
              <a:ln/>
            </p:spPr>
            <p:txBody>
              <a:bodyPr wrap="none" lIns="0" tIns="0" rIns="0" bIns="0" rtlCol="0" anchor="t"/>
              <a:lstStyle/>
              <a:p>
                <a:pPr algn="l" latinLnBrk="1">
                  <a:lnSpc>
                    <a:spcPts val="4700"/>
                  </a:lnSpc>
                </a:pP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并计算得</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=0.038</m:t>
                    </m:r>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Sup>
                      <m:sSubSupPr>
                        <m:ctrlPr>
                          <a:rPr lang="en-US" altLang="zh-CN" sz="1800" b="0" i="1">
                            <a:solidFill>
                              <a:srgbClr val="244061"/>
                            </a:solidFill>
                            <a:latin typeface="Cambria Math" panose="02040503050406030204" pitchFamily="18" charset="0"/>
                          </a:rPr>
                        </m:ctrlPr>
                      </m:sSubSup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up>
                        <m:r>
                          <a:rPr lang="en-US" altLang="zh-CN" sz="1800" b="0" i="0">
                            <a:solidFill>
                              <a:srgbClr val="244061"/>
                            </a:solidFill>
                            <a:latin typeface="Cambria Math" pitchFamily="34" charset="0"/>
                            <a:ea typeface="Cambria Math" pitchFamily="34" charset="-122"/>
                            <a:cs typeface="Cambria Math" pitchFamily="34" charset="-120"/>
                          </a:rPr>
                          <m:t>2</m:t>
                        </m:r>
                      </m:sup>
                    </m:sSubSup>
                    <m:r>
                      <a:rPr lang="en-US" altLang="zh-CN" sz="1800" b="0" i="0">
                        <a:solidFill>
                          <a:srgbClr val="244061"/>
                        </a:solidFill>
                        <a:latin typeface="Cambria Math" pitchFamily="34" charset="0"/>
                        <a:ea typeface="Cambria Math" pitchFamily="34" charset="-122"/>
                        <a:cs typeface="Cambria Math" pitchFamily="34" charset="-120"/>
                      </a:rPr>
                      <m:t>=1.615</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8</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14:m>
                  <m:oMath xmlns:m="http://schemas.openxmlformats.org/officeDocument/2006/math">
                    <m:limLow>
                      <m:limLow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244061"/>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244061"/>
                                </a:solidFill>
                                <a:latin typeface="Cambria Math" panose="02040503050406030204" pitchFamily="18" charset="0"/>
                                <a:ea typeface="微软雅黑" pitchFamily="34" charset="-122"/>
                                <a:cs typeface="Times New Roman" pitchFamily="34" charset="-120"/>
                              </a:rPr>
                              <m:t>∑</m:t>
                            </m:r>
                          </m:e>
                          <m:lim>
                            <m:r>
                              <a:rPr lang="en-US" altLang="zh-CN" sz="1800" b="0">
                                <a:solidFill>
                                  <a:srgbClr val="244061"/>
                                </a:solidFill>
                                <a:latin typeface="Cambria Math" panose="02040503050406030204" pitchFamily="18" charset="0"/>
                              </a:rPr>
                              <m:t>10</m:t>
                            </m:r>
                          </m:lim>
                        </m:limUpp>
                      </m:e>
                      <m:lim>
                        <m:r>
                          <a:rPr lang="en-US" altLang="zh-CN" sz="1800" b="0">
                            <a:solidFill>
                              <a:srgbClr val="244061"/>
                            </a:solidFill>
                            <a:latin typeface="Cambria Math" panose="02040503050406030204" pitchFamily="18" charset="0"/>
                          </a:rPr>
                          <m:t>𝑖</m:t>
                        </m:r>
                        <m:r>
                          <a:rPr lang="en-US" altLang="zh-CN" sz="1800" b="0">
                            <a:solidFill>
                              <a:srgbClr val="244061"/>
                            </a:solidFill>
                            <a:latin typeface="Cambria Math" panose="02040503050406030204" pitchFamily="18" charset="0"/>
                          </a:rPr>
                          <m:t>=1</m:t>
                        </m:r>
                      </m:lim>
                    </m:limLow>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𝑥</m:t>
                        </m:r>
                      </m:e>
                      <m:sub>
                        <m:r>
                          <a:rPr lang="en-US" altLang="zh-CN" sz="1800" b="0" i="0">
                            <a:solidFill>
                              <a:srgbClr val="244061"/>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244061"/>
                            </a:solidFill>
                            <a:latin typeface="Cambria Math" pitchFamily="34" charset="0"/>
                            <a:ea typeface="Cambria Math" pitchFamily="34" charset="-122"/>
                            <a:cs typeface="Cambria Math" pitchFamily="34" charset="-120"/>
                          </a:rPr>
                          <m:t>𝑦</m:t>
                        </m:r>
                      </m:e>
                      <m:sub>
                        <m:r>
                          <a:rPr lang="en-US" altLang="zh-CN" sz="1800" b="0" i="0">
                            <a:solidFill>
                              <a:srgbClr val="244061"/>
                            </a:solidFill>
                            <a:latin typeface="Cambria Math" pitchFamily="34" charset="0"/>
                            <a:ea typeface="Cambria Math" pitchFamily="34" charset="-122"/>
                            <a:cs typeface="Cambria Math" pitchFamily="34" charset="-120"/>
                          </a:rPr>
                          <m:t>𝑖</m:t>
                        </m:r>
                      </m:sub>
                    </m:sSub>
                    <m:r>
                      <a:rPr lang="en-US" altLang="zh-CN" sz="1800" b="0" i="0">
                        <a:solidFill>
                          <a:srgbClr val="244061"/>
                        </a:solidFill>
                        <a:latin typeface="Cambria Math" pitchFamily="34" charset="0"/>
                        <a:ea typeface="Cambria Math" pitchFamily="34" charset="-122"/>
                        <a:cs typeface="Cambria Math" pitchFamily="34" charset="-120"/>
                      </a:rPr>
                      <m:t>=0.247</m:t>
                    </m:r>
                    <m:r>
                      <m:rPr>
                        <m:nor/>
                      </m:rPr>
                      <a:rPr lang="en-US" altLang="zh-CN" sz="1800" b="0" i="0">
                        <a:solidFill>
                          <a:srgbClr val="244061"/>
                        </a:solidFill>
                        <a:latin typeface="Cambria Math" pitchFamily="34" charset="0"/>
                        <a:ea typeface="Cambria Math" pitchFamily="34" charset="-122"/>
                        <a:cs typeface="Cambria Math" pitchFamily="34" charset="-120"/>
                      </a:rPr>
                      <m:t> </m:t>
                    </m:r>
                    <m:r>
                      <a:rPr lang="en-US" altLang="zh-CN" sz="1800" b="0" i="0">
                        <a:solidFill>
                          <a:srgbClr val="244061"/>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4" name="QO_6_BD.9_3#7f14c7037?vcp=1&amp;vop=1&amp;pid=6d5c28df4&amp;color=36,64,97&amp;vtp=1&amp;bbb=1"/>
              <p:cNvSpPr>
                <a:spLocks noRot="1" noChangeAspect="1" noMove="1" noResize="1" noEditPoints="1" noAdjustHandles="1" noChangeArrowheads="1" noChangeShapeType="1" noTextEdit="1"/>
              </p:cNvSpPr>
              <p:nvPr/>
            </p:nvSpPr>
            <p:spPr>
              <a:xfrm>
                <a:off x="539496" y="4252899"/>
                <a:ext cx="11109960" cy="1193800"/>
              </a:xfrm>
              <a:prstGeom prst="rect">
                <a:avLst/>
              </a:prstGeom>
              <a:blipFill>
                <a:blip r:embed="rId5"/>
                <a:stretch>
                  <a:fillRect b="-513"/>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O_7_BD.10_1#b4e2b130b?vcp=1&amp;vop=1&amp;pid=7f14c7037&amp;color=36,64,97&amp;vtp=1&amp;bt=1&amp;bbb=1"/>
          <p:cNvSpPr/>
          <p:nvPr/>
        </p:nvSpPr>
        <p:spPr>
          <a:xfrm>
            <a:off x="539496" y="2561608"/>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估计该林区这种树木平均一棵的根部横截面积与平均一棵的材积量;</a:t>
            </a:r>
            <a:endParaRPr lang="en-US" altLang="zh-CN" sz="1800" dirty="0"/>
          </a:p>
        </p:txBody>
      </p:sp>
      <mc:AlternateContent xmlns:mc="http://schemas.openxmlformats.org/markup-compatibility/2006">
        <mc:Choice xmlns:a14="http://schemas.microsoft.com/office/drawing/2010/main" Requires="a14">
          <p:sp>
            <p:nvSpPr>
              <p:cNvPr id="3" name="QO_7_AN.11_1#b4e2b130b?vcp=1&amp;vop=1&amp;pid=7f14c7037&amp;color=36,64,97&amp;vtp=1&amp;bbb=1&amp;hb=1"/>
              <p:cNvSpPr/>
              <p:nvPr/>
            </p:nvSpPr>
            <p:spPr>
              <a:xfrm>
                <a:off x="539496" y="2935242"/>
                <a:ext cx="11109960" cy="1547559"/>
              </a:xfrm>
              <a:prstGeom prst="rect">
                <a:avLst/>
              </a:prstGeom>
              <a:noFill/>
              <a:ln/>
            </p:spPr>
            <p:txBody>
              <a:bodyPr wrap="none" lIns="0" tIns="0" rIns="0" bIns="0" rtlCol="0" anchor="t"/>
              <a:lstStyle/>
              <a:p>
                <a:pPr algn="l" latinLnBrk="1">
                  <a:lnSpc>
                    <a:spcPts val="4700"/>
                  </a:lnSpc>
                </a:pPr>
                <a:r>
                  <a:rPr lang="en-US" altLang="zh-CN" sz="1800" b="0" i="0" dirty="0">
                    <a:solidFill>
                      <a:srgbClr val="6565FF"/>
                    </a:solidFill>
                    <a:latin typeface="Times New Roman" pitchFamily="34" charset="0"/>
                    <a:ea typeface="微软雅黑" pitchFamily="34" charset="-122"/>
                    <a:cs typeface="Times New Roman" pitchFamily="34" charset="-120"/>
                  </a:rPr>
                  <a:t>【解】由题意可知</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limLow>
                      <m:limLow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LowPr>
                      <m:e>
                        <m:limUpp>
                          <m:limUppPr>
                            <m:ctrlPr>
                              <a:rPr lang="en-US" altLang="zh-CN" sz="1800" b="0" dirty="0">
                                <a:solidFill>
                                  <a:srgbClr val="6565FF"/>
                                </a:solidFill>
                                <a:latin typeface="Cambria Math" panose="02040503050406030204" pitchFamily="18" charset="0"/>
                                <a:ea typeface="微软雅黑" pitchFamily="34" charset="-122"/>
                                <a:cs typeface="Times New Roman"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47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以这</a:t>
                </a:r>
                <a:r>
                  <a:rPr lang="en-US" altLang="zh-CN" sz="1800" b="0" i="0" dirty="0">
                    <a:solidFill>
                      <a:srgbClr val="6565FF"/>
                    </a:solidFill>
                    <a:latin typeface="Times New Roman" pitchFamily="34" charset="0"/>
                    <a:ea typeface="微软雅黑" pitchFamily="34" charset="-122"/>
                    <a:cs typeface="Times New Roman" pitchFamily="34" charset="-120"/>
                  </a:rPr>
                  <a:t>10棵树木的根部横截面积和材积量的平均值分别为</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𝑥</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𝑥</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=0.06</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bar>
                      <m:barPr>
                        <m:pos m:val="top"/>
                        <m:ctrlPr>
                          <a:rPr lang="en-US" altLang="zh-CN" sz="1800">
                            <a:solidFill>
                              <a:srgbClr val="6565FF"/>
                            </a:solidFill>
                            <a:latin typeface="Cambria Math" panose="02040503050406030204" pitchFamily="18" charset="0"/>
                          </a:rPr>
                        </m:ctrlPr>
                      </m:barPr>
                      <m:e>
                        <m:r>
                          <a:rPr lang="en-US" altLang="zh-CN" sz="1800">
                            <a:solidFill>
                              <a:srgbClr val="6565FF"/>
                            </a:solidFill>
                            <a:latin typeface="Cambria Math" panose="02040503050406030204" pitchFamily="18" charset="0"/>
                          </a:rPr>
                          <m:t>𝑦</m:t>
                        </m:r>
                      </m:e>
                    </m:bar>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1</m:t>
                        </m:r>
                      </m:num>
                      <m:den>
                        <m:r>
                          <a:rPr lang="en-US" altLang="zh-CN" sz="1800" b="0" i="0">
                            <a:solidFill>
                              <a:srgbClr val="6565FF"/>
                            </a:solidFill>
                            <a:latin typeface="Cambria Math" pitchFamily="34" charset="0"/>
                            <a:ea typeface="Cambria Math" pitchFamily="34" charset="-122"/>
                            <a:cs typeface="Cambria Math" pitchFamily="34" charset="-120"/>
                          </a:rPr>
                          <m:t>10</m:t>
                        </m:r>
                      </m:den>
                    </m:f>
                    <m:limLow>
                      <m:limLow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6565FF"/>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6565FF"/>
                                </a:solidFill>
                                <a:latin typeface="Cambria Math" panose="02040503050406030204" pitchFamily="18" charset="0"/>
                                <a:ea typeface="微软雅黑" pitchFamily="34" charset="-122"/>
                                <a:cs typeface="Times New Roman" pitchFamily="34" charset="-120"/>
                              </a:rPr>
                              <m:t>∑</m:t>
                            </m:r>
                          </m:e>
                          <m:lim>
                            <m:r>
                              <a:rPr lang="en-US" altLang="zh-CN" sz="1800" b="0">
                                <a:solidFill>
                                  <a:srgbClr val="6565FF"/>
                                </a:solidFill>
                                <a:latin typeface="Cambria Math" panose="02040503050406030204" pitchFamily="18" charset="0"/>
                              </a:rPr>
                              <m:t>10</m:t>
                            </m:r>
                          </m:lim>
                        </m:limUpp>
                      </m:e>
                      <m:lim>
                        <m:r>
                          <a:rPr lang="en-US" altLang="zh-CN" sz="1800" b="0">
                            <a:solidFill>
                              <a:srgbClr val="6565FF"/>
                            </a:solidFill>
                            <a:latin typeface="Cambria Math" panose="02040503050406030204" pitchFamily="18" charset="0"/>
                          </a:rPr>
                          <m:t>𝑖</m:t>
                        </m:r>
                        <m:r>
                          <a:rPr lang="en-US" altLang="zh-CN" sz="1800" b="0">
                            <a:solidFill>
                              <a:srgbClr val="6565FF"/>
                            </a:solidFill>
                            <a:latin typeface="Cambria Math" panose="02040503050406030204" pitchFamily="18" charset="0"/>
                          </a:rPr>
                          <m:t>=1</m:t>
                        </m:r>
                      </m:lim>
                    </m:limLow>
                    <m:sSub>
                      <m:sSub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bPr>
                      <m:e>
                        <m:r>
                          <a:rPr lang="en-US" altLang="zh-CN" sz="1800" b="0" i="0">
                            <a:solidFill>
                              <a:srgbClr val="6565FF"/>
                            </a:solidFill>
                            <a:latin typeface="Cambria Math" pitchFamily="34" charset="0"/>
                            <a:ea typeface="Cambria Math" pitchFamily="34" charset="-122"/>
                            <a:cs typeface="Cambria Math" pitchFamily="34" charset="-120"/>
                          </a:rPr>
                          <m:t>𝑦</m:t>
                        </m:r>
                      </m:e>
                      <m:sub>
                        <m:r>
                          <a:rPr lang="en-US" altLang="zh-CN" sz="1800" b="0" i="0">
                            <a:solidFill>
                              <a:srgbClr val="6565FF"/>
                            </a:solidFill>
                            <a:latin typeface="Cambria Math" pitchFamily="34" charset="0"/>
                            <a:ea typeface="Cambria Math" pitchFamily="34" charset="-122"/>
                            <a:cs typeface="Cambria Math" pitchFamily="34" charset="-120"/>
                          </a:rPr>
                          <m:t>𝑖</m:t>
                        </m:r>
                      </m:sub>
                    </m:sSub>
                    <m:r>
                      <a:rPr lang="en-US" altLang="zh-CN" sz="1800" b="0" i="0">
                        <a:solidFill>
                          <a:srgbClr val="6565FF"/>
                        </a:solidFill>
                        <a:latin typeface="Cambria Math" pitchFamily="34" charset="0"/>
                        <a:ea typeface="Cambria Math" pitchFamily="34" charset="-122"/>
                        <a:cs typeface="Cambria Math" pitchFamily="34" charset="-120"/>
                      </a:rPr>
                      <m:t>=0.39</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6565FF"/>
                    </a:solidFill>
                    <a:latin typeface="Times New Roman" pitchFamily="34" charset="0"/>
                    <a:ea typeface="微软雅黑" pitchFamily="34" charset="-122"/>
                    <a:cs typeface="Times New Roman" pitchFamily="34" charset="-120"/>
                  </a:rPr>
                  <a:t>，所以估计该</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林区这种树木平均一棵的根部横截面积与平均一棵的材积量分别为</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0.06</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2</m:t>
                        </m:r>
                      </m:sup>
                    </m:sSup>
                  </m:oMath>
                </a14:m>
                <a:r>
                  <a:rPr lang="en-US" altLang="zh-CN" b="0" i="0" dirty="0">
                    <a:solidFill>
                      <a:srgbClr val="6565FF"/>
                    </a:solidFill>
                    <a:latin typeface="Times New Roman" pitchFamily="34" charset="0"/>
                    <a:ea typeface="微软雅黑" pitchFamily="34" charset="-122"/>
                    <a:cs typeface="Times New Roman" pitchFamily="34" charset="-120"/>
                  </a:rPr>
                  <a:t>和</a:t>
                </a:r>
                <a14:m>
                  <m:oMath xmlns:m="http://schemas.openxmlformats.org/officeDocument/2006/math">
                    <m:r>
                      <a:rPr lang="en-US" altLang="zh-CN" b="0" i="0">
                        <a:solidFill>
                          <a:srgbClr val="6565FF"/>
                        </a:solidFill>
                        <a:latin typeface="Cambria Math" pitchFamily="34" charset="0"/>
                        <a:ea typeface="Cambria Math" pitchFamily="34" charset="-122"/>
                        <a:cs typeface="Cambria Math" pitchFamily="34" charset="-120"/>
                      </a:rPr>
                      <m:t>0.39</m:t>
                    </m:r>
                    <m:r>
                      <m:rPr>
                        <m:nor/>
                      </m:rPr>
                      <a:rPr lang="en-US" altLang="zh-CN" b="0" i="0">
                        <a:solidFill>
                          <a:srgbClr val="6565FF"/>
                        </a:solidFill>
                        <a:latin typeface="Cambria Math" pitchFamily="34" charset="0"/>
                        <a:ea typeface="Cambria Math" pitchFamily="34" charset="-122"/>
                        <a:cs typeface="Cambria Math" pitchFamily="34" charset="-120"/>
                      </a:rPr>
                      <m:t> </m:t>
                    </m:r>
                    <m:sSup>
                      <m:sSupPr>
                        <m:ctrlPr>
                          <a:rPr lang="en-US" altLang="zh-CN" b="0" i="1" dirty="0">
                            <a:solidFill>
                              <a:srgbClr val="6565FF"/>
                            </a:solidFill>
                            <a:latin typeface="Cambria Math" panose="02040503050406030204" pitchFamily="18" charset="0"/>
                            <a:ea typeface="微软雅黑" pitchFamily="34" charset="-122"/>
                            <a:cs typeface="Times New Roman" pitchFamily="34" charset="-120"/>
                          </a:rPr>
                        </m:ctrlPr>
                      </m:sSupPr>
                      <m:e>
                        <m:r>
                          <m:rPr>
                            <m:sty m:val="p"/>
                          </m:rPr>
                          <a:rPr lang="en-US" altLang="zh-CN" b="0" i="0">
                            <a:solidFill>
                              <a:srgbClr val="6565FF"/>
                            </a:solidFill>
                            <a:latin typeface="Cambria Math" pitchFamily="34" charset="0"/>
                            <a:ea typeface="Cambria Math" pitchFamily="34" charset="-122"/>
                            <a:cs typeface="Cambria Math" pitchFamily="34" charset="-120"/>
                          </a:rPr>
                          <m:t>m</m:t>
                        </m:r>
                      </m:e>
                      <m:sup>
                        <m:r>
                          <a:rPr lang="en-US" altLang="zh-CN" b="0" i="0">
                            <a:solidFill>
                              <a:srgbClr val="6565FF"/>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mc:Choice>
        <mc:Fallback>
          <p:sp>
            <p:nvSpPr>
              <p:cNvPr id="3" name="QO_7_AN.11_1#b4e2b130b?vcp=1&amp;vop=1&amp;pid=7f14c7037&amp;color=36,64,97&amp;vtp=1&amp;bbb=1&amp;hb=1"/>
              <p:cNvSpPr>
                <a:spLocks noRot="1" noChangeAspect="1" noMove="1" noResize="1" noEditPoints="1" noAdjustHandles="1" noChangeArrowheads="1" noChangeShapeType="1" noTextEdit="1"/>
              </p:cNvSpPr>
              <p:nvPr/>
            </p:nvSpPr>
            <p:spPr>
              <a:xfrm>
                <a:off x="539496" y="2935242"/>
                <a:ext cx="11109960" cy="1547559"/>
              </a:xfrm>
              <a:prstGeom prst="rect">
                <a:avLst/>
              </a:prstGeom>
              <a:blipFill>
                <a:blip r:embed="rId3"/>
                <a:stretch>
                  <a:fillRect l="-1317" r="-878"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anim calcmode="lin" valueType="num">
                                      <p:cBhvr>
                                        <p:cTn id="8" dur="500" fill="hold"/>
                                        <p:tgtEl>
                                          <p:spTgt spid="3">
                                            <p:bg/>
                                          </p:spTgt>
                                        </p:tgtEl>
                                        <p:attrNameLst>
                                          <p:attrName>ppt_x</p:attrName>
                                        </p:attrNameLst>
                                      </p:cBhvr>
                                      <p:tavLst>
                                        <p:tav tm="0">
                                          <p:val>
                                            <p:strVal val="#ppt_x"/>
                                          </p:val>
                                        </p:tav>
                                        <p:tav tm="100000">
                                          <p:val>
                                            <p:strVal val="#ppt_x"/>
                                          </p:val>
                                        </p:tav>
                                      </p:tavLst>
                                    </p:anim>
                                    <p:anim calcmode="lin" valueType="num">
                                      <p:cBhvr>
                                        <p:cTn id="9" dur="5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anim calcmode="lin" valueType="num">
                                      <p:cBhvr>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anim calcmode="lin" valueType="num">
                                      <p:cBhvr>
                                        <p:cTn id="2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1737</Words>
  <Application>Microsoft Office PowerPoint</Application>
  <PresentationFormat>宽屏</PresentationFormat>
  <Paragraphs>345</Paragraphs>
  <Slides>27</Slides>
  <Notes>27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27</vt:i4>
      </vt:variant>
    </vt:vector>
  </HeadingPairs>
  <TitlesOfParts>
    <vt:vector size="34" baseType="lpstr">
      <vt:lpstr>仿宋</vt:lpstr>
      <vt:lpstr>SimSun</vt:lpstr>
      <vt:lpstr>微软雅黑</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2025-10-21T04:07:19Z</dcterms:created>
  <dcterms:modified xsi:type="dcterms:W3CDTF">2025-10-21T04:12:48Z</dcterms:modified>
  <cp:category/>
  <cp:contentStatus/>
</cp:coreProperties>
</file>